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9" autoAdjust="0"/>
    <p:restoredTop sz="94660"/>
  </p:normalViewPr>
  <p:slideViewPr>
    <p:cSldViewPr snapToGrid="0">
      <p:cViewPr varScale="1">
        <p:scale>
          <a:sx n="115" d="100"/>
          <a:sy n="115" d="100"/>
        </p:scale>
        <p:origin x="312"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8F0292-4032-4A90-AC44-F9E230FD04A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AE0ECFB-1ECB-4232-A366-E032F615E8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4048249-47A2-4F97-A92E-5867A6D3D299}"/>
              </a:ext>
            </a:extLst>
          </p:cNvPr>
          <p:cNvSpPr>
            <a:spLocks noGrp="1"/>
          </p:cNvSpPr>
          <p:nvPr>
            <p:ph type="dt" sz="half" idx="10"/>
          </p:nvPr>
        </p:nvSpPr>
        <p:spPr/>
        <p:txBody>
          <a:bodyPr/>
          <a:lstStyle/>
          <a:p>
            <a:fld id="{4D64DC7E-352D-41E1-AA39-4CDFEB9875BF}" type="datetimeFigureOut">
              <a:rPr lang="it-IT" smtClean="0"/>
              <a:t>13/01/2022</a:t>
            </a:fld>
            <a:endParaRPr lang="it-IT"/>
          </a:p>
        </p:txBody>
      </p:sp>
      <p:sp>
        <p:nvSpPr>
          <p:cNvPr id="5" name="Segnaposto piè di pagina 4">
            <a:extLst>
              <a:ext uri="{FF2B5EF4-FFF2-40B4-BE49-F238E27FC236}">
                <a16:creationId xmlns:a16="http://schemas.microsoft.com/office/drawing/2014/main" id="{B4E9D6F0-2F64-4B78-A775-69D38463D74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FC76063-9C4D-4638-8482-451578043B3E}"/>
              </a:ext>
            </a:extLst>
          </p:cNvPr>
          <p:cNvSpPr>
            <a:spLocks noGrp="1"/>
          </p:cNvSpPr>
          <p:nvPr>
            <p:ph type="sldNum" sz="quarter" idx="12"/>
          </p:nvPr>
        </p:nvSpPr>
        <p:spPr/>
        <p:txBody>
          <a:bodyPr/>
          <a:lstStyle/>
          <a:p>
            <a:fld id="{982EC108-405F-4438-9221-4CC698CD1492}" type="slidenum">
              <a:rPr lang="it-IT" smtClean="0"/>
              <a:t>‹N›</a:t>
            </a:fld>
            <a:endParaRPr lang="it-IT"/>
          </a:p>
        </p:txBody>
      </p:sp>
    </p:spTree>
    <p:extLst>
      <p:ext uri="{BB962C8B-B14F-4D97-AF65-F5344CB8AC3E}">
        <p14:creationId xmlns:p14="http://schemas.microsoft.com/office/powerpoint/2010/main" val="198157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3F514A-0172-45C6-B46D-FCD3563F700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F61858B-7F98-409A-A844-4D5A6A9ED2A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FFF0F34-1627-4678-B80A-D00469374687}"/>
              </a:ext>
            </a:extLst>
          </p:cNvPr>
          <p:cNvSpPr>
            <a:spLocks noGrp="1"/>
          </p:cNvSpPr>
          <p:nvPr>
            <p:ph type="dt" sz="half" idx="10"/>
          </p:nvPr>
        </p:nvSpPr>
        <p:spPr/>
        <p:txBody>
          <a:bodyPr/>
          <a:lstStyle/>
          <a:p>
            <a:fld id="{4D64DC7E-352D-41E1-AA39-4CDFEB9875BF}" type="datetimeFigureOut">
              <a:rPr lang="it-IT" smtClean="0"/>
              <a:t>13/01/2022</a:t>
            </a:fld>
            <a:endParaRPr lang="it-IT"/>
          </a:p>
        </p:txBody>
      </p:sp>
      <p:sp>
        <p:nvSpPr>
          <p:cNvPr id="5" name="Segnaposto piè di pagina 4">
            <a:extLst>
              <a:ext uri="{FF2B5EF4-FFF2-40B4-BE49-F238E27FC236}">
                <a16:creationId xmlns:a16="http://schemas.microsoft.com/office/drawing/2014/main" id="{BFBAC64F-81F2-427D-B953-22727BA80B2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FA66810-2161-4A6D-B326-C08CD70D1F91}"/>
              </a:ext>
            </a:extLst>
          </p:cNvPr>
          <p:cNvSpPr>
            <a:spLocks noGrp="1"/>
          </p:cNvSpPr>
          <p:nvPr>
            <p:ph type="sldNum" sz="quarter" idx="12"/>
          </p:nvPr>
        </p:nvSpPr>
        <p:spPr/>
        <p:txBody>
          <a:bodyPr/>
          <a:lstStyle/>
          <a:p>
            <a:fld id="{982EC108-405F-4438-9221-4CC698CD1492}" type="slidenum">
              <a:rPr lang="it-IT" smtClean="0"/>
              <a:t>‹N›</a:t>
            </a:fld>
            <a:endParaRPr lang="it-IT"/>
          </a:p>
        </p:txBody>
      </p:sp>
    </p:spTree>
    <p:extLst>
      <p:ext uri="{BB962C8B-B14F-4D97-AF65-F5344CB8AC3E}">
        <p14:creationId xmlns:p14="http://schemas.microsoft.com/office/powerpoint/2010/main" val="3281872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1B64A5A-DF2B-44BD-A6C6-98EF8E71473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7CE5F02-7642-4C73-A0CF-50E99DE5E11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7E07A02-9A7A-4213-AABC-AC58E928BD6F}"/>
              </a:ext>
            </a:extLst>
          </p:cNvPr>
          <p:cNvSpPr>
            <a:spLocks noGrp="1"/>
          </p:cNvSpPr>
          <p:nvPr>
            <p:ph type="dt" sz="half" idx="10"/>
          </p:nvPr>
        </p:nvSpPr>
        <p:spPr/>
        <p:txBody>
          <a:bodyPr/>
          <a:lstStyle/>
          <a:p>
            <a:fld id="{4D64DC7E-352D-41E1-AA39-4CDFEB9875BF}" type="datetimeFigureOut">
              <a:rPr lang="it-IT" smtClean="0"/>
              <a:t>13/01/2022</a:t>
            </a:fld>
            <a:endParaRPr lang="it-IT"/>
          </a:p>
        </p:txBody>
      </p:sp>
      <p:sp>
        <p:nvSpPr>
          <p:cNvPr id="5" name="Segnaposto piè di pagina 4">
            <a:extLst>
              <a:ext uri="{FF2B5EF4-FFF2-40B4-BE49-F238E27FC236}">
                <a16:creationId xmlns:a16="http://schemas.microsoft.com/office/drawing/2014/main" id="{F48C40CB-BB48-46E3-B3A1-9AAC308F0AE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C8AE974-0DE0-49E9-90F7-558E2A0CD83D}"/>
              </a:ext>
            </a:extLst>
          </p:cNvPr>
          <p:cNvSpPr>
            <a:spLocks noGrp="1"/>
          </p:cNvSpPr>
          <p:nvPr>
            <p:ph type="sldNum" sz="quarter" idx="12"/>
          </p:nvPr>
        </p:nvSpPr>
        <p:spPr/>
        <p:txBody>
          <a:bodyPr/>
          <a:lstStyle/>
          <a:p>
            <a:fld id="{982EC108-405F-4438-9221-4CC698CD1492}" type="slidenum">
              <a:rPr lang="it-IT" smtClean="0"/>
              <a:t>‹N›</a:t>
            </a:fld>
            <a:endParaRPr lang="it-IT"/>
          </a:p>
        </p:txBody>
      </p:sp>
    </p:spTree>
    <p:extLst>
      <p:ext uri="{BB962C8B-B14F-4D97-AF65-F5344CB8AC3E}">
        <p14:creationId xmlns:p14="http://schemas.microsoft.com/office/powerpoint/2010/main" val="899914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700FD5-8C28-4B9D-9100-407F66DC90F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D109EE3-65CE-4470-8AC9-51388E1F6B9A}"/>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9D431E2-84B8-468A-9648-787050716E5A}"/>
              </a:ext>
            </a:extLst>
          </p:cNvPr>
          <p:cNvSpPr>
            <a:spLocks noGrp="1"/>
          </p:cNvSpPr>
          <p:nvPr>
            <p:ph type="dt" sz="half" idx="10"/>
          </p:nvPr>
        </p:nvSpPr>
        <p:spPr/>
        <p:txBody>
          <a:bodyPr/>
          <a:lstStyle/>
          <a:p>
            <a:fld id="{4D64DC7E-352D-41E1-AA39-4CDFEB9875BF}" type="datetimeFigureOut">
              <a:rPr lang="it-IT" smtClean="0"/>
              <a:t>13/01/2022</a:t>
            </a:fld>
            <a:endParaRPr lang="it-IT"/>
          </a:p>
        </p:txBody>
      </p:sp>
      <p:sp>
        <p:nvSpPr>
          <p:cNvPr id="5" name="Segnaposto piè di pagina 4">
            <a:extLst>
              <a:ext uri="{FF2B5EF4-FFF2-40B4-BE49-F238E27FC236}">
                <a16:creationId xmlns:a16="http://schemas.microsoft.com/office/drawing/2014/main" id="{0CA16B6B-6F9D-412F-8128-FB43E7A9803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911F90F-A4CA-455A-B49F-2A02472DB25C}"/>
              </a:ext>
            </a:extLst>
          </p:cNvPr>
          <p:cNvSpPr>
            <a:spLocks noGrp="1"/>
          </p:cNvSpPr>
          <p:nvPr>
            <p:ph type="sldNum" sz="quarter" idx="12"/>
          </p:nvPr>
        </p:nvSpPr>
        <p:spPr/>
        <p:txBody>
          <a:bodyPr/>
          <a:lstStyle/>
          <a:p>
            <a:fld id="{982EC108-405F-4438-9221-4CC698CD1492}" type="slidenum">
              <a:rPr lang="it-IT" smtClean="0"/>
              <a:t>‹N›</a:t>
            </a:fld>
            <a:endParaRPr lang="it-IT"/>
          </a:p>
        </p:txBody>
      </p:sp>
    </p:spTree>
    <p:extLst>
      <p:ext uri="{BB962C8B-B14F-4D97-AF65-F5344CB8AC3E}">
        <p14:creationId xmlns:p14="http://schemas.microsoft.com/office/powerpoint/2010/main" val="317535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52DDF3-6FDA-4DA1-B72E-0BC922AC215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2FF6FFF-0E20-440B-8D05-4B6A7BE0DA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130E651-C79D-4881-B241-CBD0CB3893BB}"/>
              </a:ext>
            </a:extLst>
          </p:cNvPr>
          <p:cNvSpPr>
            <a:spLocks noGrp="1"/>
          </p:cNvSpPr>
          <p:nvPr>
            <p:ph type="dt" sz="half" idx="10"/>
          </p:nvPr>
        </p:nvSpPr>
        <p:spPr/>
        <p:txBody>
          <a:bodyPr/>
          <a:lstStyle/>
          <a:p>
            <a:fld id="{4D64DC7E-352D-41E1-AA39-4CDFEB9875BF}" type="datetimeFigureOut">
              <a:rPr lang="it-IT" smtClean="0"/>
              <a:t>13/01/2022</a:t>
            </a:fld>
            <a:endParaRPr lang="it-IT"/>
          </a:p>
        </p:txBody>
      </p:sp>
      <p:sp>
        <p:nvSpPr>
          <p:cNvPr id="5" name="Segnaposto piè di pagina 4">
            <a:extLst>
              <a:ext uri="{FF2B5EF4-FFF2-40B4-BE49-F238E27FC236}">
                <a16:creationId xmlns:a16="http://schemas.microsoft.com/office/drawing/2014/main" id="{1D3E9B28-402C-4A9F-949B-4546C494C23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B076834-5B25-4798-AF07-2DBA088E2CA0}"/>
              </a:ext>
            </a:extLst>
          </p:cNvPr>
          <p:cNvSpPr>
            <a:spLocks noGrp="1"/>
          </p:cNvSpPr>
          <p:nvPr>
            <p:ph type="sldNum" sz="quarter" idx="12"/>
          </p:nvPr>
        </p:nvSpPr>
        <p:spPr/>
        <p:txBody>
          <a:bodyPr/>
          <a:lstStyle/>
          <a:p>
            <a:fld id="{982EC108-405F-4438-9221-4CC698CD1492}" type="slidenum">
              <a:rPr lang="it-IT" smtClean="0"/>
              <a:t>‹N›</a:t>
            </a:fld>
            <a:endParaRPr lang="it-IT"/>
          </a:p>
        </p:txBody>
      </p:sp>
    </p:spTree>
    <p:extLst>
      <p:ext uri="{BB962C8B-B14F-4D97-AF65-F5344CB8AC3E}">
        <p14:creationId xmlns:p14="http://schemas.microsoft.com/office/powerpoint/2010/main" val="3253010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650E34-D049-4458-B1BA-02B85B8B700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E4AC5CF-5CD8-4577-9937-6AE570F4D23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01D148C-5F22-4DBF-99A8-ACB085DE3B14}"/>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63D1BF1-5751-449D-9CB9-1568ACE91BE9}"/>
              </a:ext>
            </a:extLst>
          </p:cNvPr>
          <p:cNvSpPr>
            <a:spLocks noGrp="1"/>
          </p:cNvSpPr>
          <p:nvPr>
            <p:ph type="dt" sz="half" idx="10"/>
          </p:nvPr>
        </p:nvSpPr>
        <p:spPr/>
        <p:txBody>
          <a:bodyPr/>
          <a:lstStyle/>
          <a:p>
            <a:fld id="{4D64DC7E-352D-41E1-AA39-4CDFEB9875BF}" type="datetimeFigureOut">
              <a:rPr lang="it-IT" smtClean="0"/>
              <a:t>13/01/2022</a:t>
            </a:fld>
            <a:endParaRPr lang="it-IT"/>
          </a:p>
        </p:txBody>
      </p:sp>
      <p:sp>
        <p:nvSpPr>
          <p:cNvPr id="6" name="Segnaposto piè di pagina 5">
            <a:extLst>
              <a:ext uri="{FF2B5EF4-FFF2-40B4-BE49-F238E27FC236}">
                <a16:creationId xmlns:a16="http://schemas.microsoft.com/office/drawing/2014/main" id="{FE0A00E1-692A-46B9-929C-B85BF730CB4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3099593-DAF8-492A-AD4F-ED1106030B9E}"/>
              </a:ext>
            </a:extLst>
          </p:cNvPr>
          <p:cNvSpPr>
            <a:spLocks noGrp="1"/>
          </p:cNvSpPr>
          <p:nvPr>
            <p:ph type="sldNum" sz="quarter" idx="12"/>
          </p:nvPr>
        </p:nvSpPr>
        <p:spPr/>
        <p:txBody>
          <a:bodyPr/>
          <a:lstStyle/>
          <a:p>
            <a:fld id="{982EC108-405F-4438-9221-4CC698CD1492}" type="slidenum">
              <a:rPr lang="it-IT" smtClean="0"/>
              <a:t>‹N›</a:t>
            </a:fld>
            <a:endParaRPr lang="it-IT"/>
          </a:p>
        </p:txBody>
      </p:sp>
    </p:spTree>
    <p:extLst>
      <p:ext uri="{BB962C8B-B14F-4D97-AF65-F5344CB8AC3E}">
        <p14:creationId xmlns:p14="http://schemas.microsoft.com/office/powerpoint/2010/main" val="384407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71B999-2B79-41B3-8E07-93A1105113D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6484C47-3F9C-486B-8116-17F8DF3D43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31F5DDE-0BA6-490B-B6CE-4D01EACF8FC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2B07D53-F8A7-43C3-BC79-829BF3BC59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97396DC-E963-4AF0-A9EF-7BD05B54B939}"/>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9CF3E26-F73D-48AA-AA21-5F4D384B2D34}"/>
              </a:ext>
            </a:extLst>
          </p:cNvPr>
          <p:cNvSpPr>
            <a:spLocks noGrp="1"/>
          </p:cNvSpPr>
          <p:nvPr>
            <p:ph type="dt" sz="half" idx="10"/>
          </p:nvPr>
        </p:nvSpPr>
        <p:spPr/>
        <p:txBody>
          <a:bodyPr/>
          <a:lstStyle/>
          <a:p>
            <a:fld id="{4D64DC7E-352D-41E1-AA39-4CDFEB9875BF}" type="datetimeFigureOut">
              <a:rPr lang="it-IT" smtClean="0"/>
              <a:t>13/01/2022</a:t>
            </a:fld>
            <a:endParaRPr lang="it-IT"/>
          </a:p>
        </p:txBody>
      </p:sp>
      <p:sp>
        <p:nvSpPr>
          <p:cNvPr id="8" name="Segnaposto piè di pagina 7">
            <a:extLst>
              <a:ext uri="{FF2B5EF4-FFF2-40B4-BE49-F238E27FC236}">
                <a16:creationId xmlns:a16="http://schemas.microsoft.com/office/drawing/2014/main" id="{04D6BE58-F506-46D8-8C18-F30CCA7C08D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2AEED3B-DC0F-4FA8-ADCA-23BC868C09B1}"/>
              </a:ext>
            </a:extLst>
          </p:cNvPr>
          <p:cNvSpPr>
            <a:spLocks noGrp="1"/>
          </p:cNvSpPr>
          <p:nvPr>
            <p:ph type="sldNum" sz="quarter" idx="12"/>
          </p:nvPr>
        </p:nvSpPr>
        <p:spPr/>
        <p:txBody>
          <a:bodyPr/>
          <a:lstStyle/>
          <a:p>
            <a:fld id="{982EC108-405F-4438-9221-4CC698CD1492}" type="slidenum">
              <a:rPr lang="it-IT" smtClean="0"/>
              <a:t>‹N›</a:t>
            </a:fld>
            <a:endParaRPr lang="it-IT"/>
          </a:p>
        </p:txBody>
      </p:sp>
    </p:spTree>
    <p:extLst>
      <p:ext uri="{BB962C8B-B14F-4D97-AF65-F5344CB8AC3E}">
        <p14:creationId xmlns:p14="http://schemas.microsoft.com/office/powerpoint/2010/main" val="3559888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A2B278-0D3B-4A9C-9142-3FCD19116D1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AD349F5-4A23-4D3D-AA02-20A1CE333CD3}"/>
              </a:ext>
            </a:extLst>
          </p:cNvPr>
          <p:cNvSpPr>
            <a:spLocks noGrp="1"/>
          </p:cNvSpPr>
          <p:nvPr>
            <p:ph type="dt" sz="half" idx="10"/>
          </p:nvPr>
        </p:nvSpPr>
        <p:spPr/>
        <p:txBody>
          <a:bodyPr/>
          <a:lstStyle/>
          <a:p>
            <a:fld id="{4D64DC7E-352D-41E1-AA39-4CDFEB9875BF}" type="datetimeFigureOut">
              <a:rPr lang="it-IT" smtClean="0"/>
              <a:t>13/01/2022</a:t>
            </a:fld>
            <a:endParaRPr lang="it-IT"/>
          </a:p>
        </p:txBody>
      </p:sp>
      <p:sp>
        <p:nvSpPr>
          <p:cNvPr id="4" name="Segnaposto piè di pagina 3">
            <a:extLst>
              <a:ext uri="{FF2B5EF4-FFF2-40B4-BE49-F238E27FC236}">
                <a16:creationId xmlns:a16="http://schemas.microsoft.com/office/drawing/2014/main" id="{E1FED4E0-1F12-48B2-8719-E123F6F7291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7F2B30C-AE51-4441-99AA-405CA2560ED5}"/>
              </a:ext>
            </a:extLst>
          </p:cNvPr>
          <p:cNvSpPr>
            <a:spLocks noGrp="1"/>
          </p:cNvSpPr>
          <p:nvPr>
            <p:ph type="sldNum" sz="quarter" idx="12"/>
          </p:nvPr>
        </p:nvSpPr>
        <p:spPr/>
        <p:txBody>
          <a:bodyPr/>
          <a:lstStyle/>
          <a:p>
            <a:fld id="{982EC108-405F-4438-9221-4CC698CD1492}" type="slidenum">
              <a:rPr lang="it-IT" smtClean="0"/>
              <a:t>‹N›</a:t>
            </a:fld>
            <a:endParaRPr lang="it-IT"/>
          </a:p>
        </p:txBody>
      </p:sp>
    </p:spTree>
    <p:extLst>
      <p:ext uri="{BB962C8B-B14F-4D97-AF65-F5344CB8AC3E}">
        <p14:creationId xmlns:p14="http://schemas.microsoft.com/office/powerpoint/2010/main" val="1186093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4A0F2D0-00F0-494F-9C7A-0B622CDE10C8}"/>
              </a:ext>
            </a:extLst>
          </p:cNvPr>
          <p:cNvSpPr>
            <a:spLocks noGrp="1"/>
          </p:cNvSpPr>
          <p:nvPr>
            <p:ph type="dt" sz="half" idx="10"/>
          </p:nvPr>
        </p:nvSpPr>
        <p:spPr/>
        <p:txBody>
          <a:bodyPr/>
          <a:lstStyle/>
          <a:p>
            <a:fld id="{4D64DC7E-352D-41E1-AA39-4CDFEB9875BF}" type="datetimeFigureOut">
              <a:rPr lang="it-IT" smtClean="0"/>
              <a:t>13/01/2022</a:t>
            </a:fld>
            <a:endParaRPr lang="it-IT"/>
          </a:p>
        </p:txBody>
      </p:sp>
      <p:sp>
        <p:nvSpPr>
          <p:cNvPr id="3" name="Segnaposto piè di pagina 2">
            <a:extLst>
              <a:ext uri="{FF2B5EF4-FFF2-40B4-BE49-F238E27FC236}">
                <a16:creationId xmlns:a16="http://schemas.microsoft.com/office/drawing/2014/main" id="{BE8CC8DB-8EAD-4D81-8810-459C6B14A6E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E495462-6177-4905-846B-6672C4E3CAC6}"/>
              </a:ext>
            </a:extLst>
          </p:cNvPr>
          <p:cNvSpPr>
            <a:spLocks noGrp="1"/>
          </p:cNvSpPr>
          <p:nvPr>
            <p:ph type="sldNum" sz="quarter" idx="12"/>
          </p:nvPr>
        </p:nvSpPr>
        <p:spPr/>
        <p:txBody>
          <a:bodyPr/>
          <a:lstStyle/>
          <a:p>
            <a:fld id="{982EC108-405F-4438-9221-4CC698CD1492}" type="slidenum">
              <a:rPr lang="it-IT" smtClean="0"/>
              <a:t>‹N›</a:t>
            </a:fld>
            <a:endParaRPr lang="it-IT"/>
          </a:p>
        </p:txBody>
      </p:sp>
    </p:spTree>
    <p:extLst>
      <p:ext uri="{BB962C8B-B14F-4D97-AF65-F5344CB8AC3E}">
        <p14:creationId xmlns:p14="http://schemas.microsoft.com/office/powerpoint/2010/main" val="1236699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FE6253-54AD-4B4E-B8E6-41EA1222774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B85CD76-7398-4766-B232-3E4CF08B37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41AA1B3-BD53-471F-A20A-09D6A1AE49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5C60BE5-CDD3-477A-B562-10F9868217BB}"/>
              </a:ext>
            </a:extLst>
          </p:cNvPr>
          <p:cNvSpPr>
            <a:spLocks noGrp="1"/>
          </p:cNvSpPr>
          <p:nvPr>
            <p:ph type="dt" sz="half" idx="10"/>
          </p:nvPr>
        </p:nvSpPr>
        <p:spPr/>
        <p:txBody>
          <a:bodyPr/>
          <a:lstStyle/>
          <a:p>
            <a:fld id="{4D64DC7E-352D-41E1-AA39-4CDFEB9875BF}" type="datetimeFigureOut">
              <a:rPr lang="it-IT" smtClean="0"/>
              <a:t>13/01/2022</a:t>
            </a:fld>
            <a:endParaRPr lang="it-IT"/>
          </a:p>
        </p:txBody>
      </p:sp>
      <p:sp>
        <p:nvSpPr>
          <p:cNvPr id="6" name="Segnaposto piè di pagina 5">
            <a:extLst>
              <a:ext uri="{FF2B5EF4-FFF2-40B4-BE49-F238E27FC236}">
                <a16:creationId xmlns:a16="http://schemas.microsoft.com/office/drawing/2014/main" id="{3C894554-2A51-4210-9F26-147DC6733AC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C2ECB8F-5B9F-4FDF-B0E6-106B92A905C8}"/>
              </a:ext>
            </a:extLst>
          </p:cNvPr>
          <p:cNvSpPr>
            <a:spLocks noGrp="1"/>
          </p:cNvSpPr>
          <p:nvPr>
            <p:ph type="sldNum" sz="quarter" idx="12"/>
          </p:nvPr>
        </p:nvSpPr>
        <p:spPr/>
        <p:txBody>
          <a:bodyPr/>
          <a:lstStyle/>
          <a:p>
            <a:fld id="{982EC108-405F-4438-9221-4CC698CD1492}" type="slidenum">
              <a:rPr lang="it-IT" smtClean="0"/>
              <a:t>‹N›</a:t>
            </a:fld>
            <a:endParaRPr lang="it-IT"/>
          </a:p>
        </p:txBody>
      </p:sp>
    </p:spTree>
    <p:extLst>
      <p:ext uri="{BB962C8B-B14F-4D97-AF65-F5344CB8AC3E}">
        <p14:creationId xmlns:p14="http://schemas.microsoft.com/office/powerpoint/2010/main" val="2106982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BB3621-59C9-4525-A4B2-1DC3DEB7AF6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D6A1A07-A745-48E4-8CBB-02E54E7548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722EA56-C2CB-484B-89B4-22C8767063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AA38D96-8255-45BB-B181-ADBC453DA196}"/>
              </a:ext>
            </a:extLst>
          </p:cNvPr>
          <p:cNvSpPr>
            <a:spLocks noGrp="1"/>
          </p:cNvSpPr>
          <p:nvPr>
            <p:ph type="dt" sz="half" idx="10"/>
          </p:nvPr>
        </p:nvSpPr>
        <p:spPr/>
        <p:txBody>
          <a:bodyPr/>
          <a:lstStyle/>
          <a:p>
            <a:fld id="{4D64DC7E-352D-41E1-AA39-4CDFEB9875BF}" type="datetimeFigureOut">
              <a:rPr lang="it-IT" smtClean="0"/>
              <a:t>13/01/2022</a:t>
            </a:fld>
            <a:endParaRPr lang="it-IT"/>
          </a:p>
        </p:txBody>
      </p:sp>
      <p:sp>
        <p:nvSpPr>
          <p:cNvPr id="6" name="Segnaposto piè di pagina 5">
            <a:extLst>
              <a:ext uri="{FF2B5EF4-FFF2-40B4-BE49-F238E27FC236}">
                <a16:creationId xmlns:a16="http://schemas.microsoft.com/office/drawing/2014/main" id="{DCBF10DA-450C-4848-9CC4-AEF048C5C93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8D1A704-389D-4D49-B6F4-6B71C611E888}"/>
              </a:ext>
            </a:extLst>
          </p:cNvPr>
          <p:cNvSpPr>
            <a:spLocks noGrp="1"/>
          </p:cNvSpPr>
          <p:nvPr>
            <p:ph type="sldNum" sz="quarter" idx="12"/>
          </p:nvPr>
        </p:nvSpPr>
        <p:spPr/>
        <p:txBody>
          <a:bodyPr/>
          <a:lstStyle/>
          <a:p>
            <a:fld id="{982EC108-405F-4438-9221-4CC698CD1492}" type="slidenum">
              <a:rPr lang="it-IT" smtClean="0"/>
              <a:t>‹N›</a:t>
            </a:fld>
            <a:endParaRPr lang="it-IT"/>
          </a:p>
        </p:txBody>
      </p:sp>
    </p:spTree>
    <p:extLst>
      <p:ext uri="{BB962C8B-B14F-4D97-AF65-F5344CB8AC3E}">
        <p14:creationId xmlns:p14="http://schemas.microsoft.com/office/powerpoint/2010/main" val="369262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A52D9F2-E588-420A-A89A-72E511874F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C4F0C3D-3CEA-4927-82BC-7D0B0FE549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06D495D-55FE-46BD-AD19-E3A5264702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64DC7E-352D-41E1-AA39-4CDFEB9875BF}" type="datetimeFigureOut">
              <a:rPr lang="it-IT" smtClean="0"/>
              <a:t>13/01/2022</a:t>
            </a:fld>
            <a:endParaRPr lang="it-IT"/>
          </a:p>
        </p:txBody>
      </p:sp>
      <p:sp>
        <p:nvSpPr>
          <p:cNvPr id="5" name="Segnaposto piè di pagina 4">
            <a:extLst>
              <a:ext uri="{FF2B5EF4-FFF2-40B4-BE49-F238E27FC236}">
                <a16:creationId xmlns:a16="http://schemas.microsoft.com/office/drawing/2014/main" id="{7DA20C33-80D2-4250-9B13-835226858A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2497459-F3F9-4938-8DBF-689CE954F7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EC108-405F-4438-9221-4CC698CD1492}" type="slidenum">
              <a:rPr lang="it-IT" smtClean="0"/>
              <a:t>‹N›</a:t>
            </a:fld>
            <a:endParaRPr lang="it-IT"/>
          </a:p>
        </p:txBody>
      </p:sp>
    </p:spTree>
    <p:extLst>
      <p:ext uri="{BB962C8B-B14F-4D97-AF65-F5344CB8AC3E}">
        <p14:creationId xmlns:p14="http://schemas.microsoft.com/office/powerpoint/2010/main" val="968405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2" descr="003.png">
            <a:extLst>
              <a:ext uri="{FF2B5EF4-FFF2-40B4-BE49-F238E27FC236}">
                <a16:creationId xmlns:a16="http://schemas.microsoft.com/office/drawing/2014/main" id="{C3B78581-B94E-4D99-8DE4-26A04544E01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4925"/>
            <a:ext cx="12192000" cy="6927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olo 1">
            <a:extLst>
              <a:ext uri="{FF2B5EF4-FFF2-40B4-BE49-F238E27FC236}">
                <a16:creationId xmlns:a16="http://schemas.microsoft.com/office/drawing/2014/main" id="{BBC79629-F654-4C3E-8F3D-EFEB2F7C33F9}"/>
              </a:ext>
            </a:extLst>
          </p:cNvPr>
          <p:cNvSpPr>
            <a:spLocks noGrp="1"/>
          </p:cNvSpPr>
          <p:nvPr>
            <p:ph type="ctrTitle"/>
          </p:nvPr>
        </p:nvSpPr>
        <p:spPr>
          <a:xfrm>
            <a:off x="1524000" y="1758157"/>
            <a:ext cx="9144000" cy="2387600"/>
          </a:xfrm>
        </p:spPr>
        <p:txBody>
          <a:bodyPr/>
          <a:lstStyle/>
          <a:p>
            <a:r>
              <a:rPr lang="it-IT" sz="2800" b="1" dirty="0">
                <a:solidFill>
                  <a:schemeClr val="tx2"/>
                </a:solidFill>
                <a:effectLst/>
                <a:latin typeface="Calibri" panose="020F0502020204030204" pitchFamily="34" charset="0"/>
                <a:ea typeface="Calibri" panose="020F0502020204030204" pitchFamily="34" charset="0"/>
              </a:rPr>
              <a:t>PROGETTO SPERIMENTALE </a:t>
            </a:r>
            <a:br>
              <a:rPr lang="it-IT" sz="2800" b="1" dirty="0">
                <a:solidFill>
                  <a:schemeClr val="tx2"/>
                </a:solidFill>
                <a:effectLst/>
                <a:latin typeface="Calibri" panose="020F0502020204030204" pitchFamily="34" charset="0"/>
                <a:ea typeface="Calibri" panose="020F0502020204030204" pitchFamily="34" charset="0"/>
              </a:rPr>
            </a:br>
            <a:r>
              <a:rPr lang="it-IT" sz="2800" b="1" dirty="0">
                <a:solidFill>
                  <a:schemeClr val="tx2"/>
                </a:solidFill>
                <a:effectLst/>
                <a:latin typeface="Calibri" panose="020F0502020204030204" pitchFamily="34" charset="0"/>
                <a:ea typeface="Calibri" panose="020F0502020204030204" pitchFamily="34" charset="0"/>
              </a:rPr>
              <a:t>LAVORO AGILE ORDINARIO</a:t>
            </a:r>
            <a:br>
              <a:rPr lang="it-IT" sz="2800" b="1" dirty="0">
                <a:solidFill>
                  <a:schemeClr val="tx2"/>
                </a:solidFill>
                <a:effectLst/>
                <a:latin typeface="Calibri" panose="020F0502020204030204" pitchFamily="34" charset="0"/>
                <a:ea typeface="Calibri" panose="020F0502020204030204" pitchFamily="34" charset="0"/>
              </a:rPr>
            </a:br>
            <a:r>
              <a:rPr lang="it-IT" sz="2800" b="1" dirty="0">
                <a:solidFill>
                  <a:schemeClr val="tx2"/>
                </a:solidFill>
                <a:effectLst/>
                <a:latin typeface="Calibri" panose="020F0502020204030204" pitchFamily="34" charset="0"/>
                <a:ea typeface="Calibri" panose="020F0502020204030204" pitchFamily="34" charset="0"/>
              </a:rPr>
              <a:t/>
            </a:r>
            <a:br>
              <a:rPr lang="it-IT" sz="2800" b="1" dirty="0">
                <a:solidFill>
                  <a:schemeClr val="tx2"/>
                </a:solidFill>
                <a:effectLst/>
                <a:latin typeface="Calibri" panose="020F0502020204030204" pitchFamily="34" charset="0"/>
                <a:ea typeface="Calibri" panose="020F0502020204030204" pitchFamily="34" charset="0"/>
              </a:rPr>
            </a:br>
            <a:r>
              <a:rPr lang="it-IT" sz="1800" b="1" dirty="0">
                <a:solidFill>
                  <a:schemeClr val="tx2">
                    <a:lumMod val="75000"/>
                  </a:schemeClr>
                </a:solidFill>
                <a:latin typeface="Calibri" panose="020F0502020204030204" pitchFamily="34" charset="0"/>
                <a:ea typeface="Calibri" panose="020F0502020204030204" pitchFamily="34" charset="0"/>
              </a:rPr>
              <a:t>D</a:t>
            </a:r>
            <a:r>
              <a:rPr lang="it-IT" sz="1800" b="1" dirty="0">
                <a:solidFill>
                  <a:schemeClr val="tx2">
                    <a:lumMod val="75000"/>
                  </a:schemeClr>
                </a:solidFill>
                <a:effectLst/>
                <a:latin typeface="Calibri" panose="020F0502020204030204" pitchFamily="34" charset="0"/>
                <a:ea typeface="Calibri" panose="020F0502020204030204" pitchFamily="34" charset="0"/>
              </a:rPr>
              <a:t>al </a:t>
            </a:r>
            <a:r>
              <a:rPr lang="it-IT" sz="1800" b="1" dirty="0" smtClean="0">
                <a:solidFill>
                  <a:schemeClr val="tx2">
                    <a:lumMod val="75000"/>
                  </a:schemeClr>
                </a:solidFill>
                <a:effectLst/>
                <a:latin typeface="Calibri" panose="020F0502020204030204" pitchFamily="34" charset="0"/>
                <a:ea typeface="Calibri" panose="020F0502020204030204" pitchFamily="34" charset="0"/>
              </a:rPr>
              <a:t>14.01.2022 </a:t>
            </a:r>
            <a:r>
              <a:rPr lang="it-IT" sz="1800" b="1" dirty="0">
                <a:solidFill>
                  <a:schemeClr val="tx2">
                    <a:lumMod val="75000"/>
                  </a:schemeClr>
                </a:solidFill>
                <a:effectLst/>
                <a:latin typeface="Calibri" panose="020F0502020204030204" pitchFamily="34" charset="0"/>
                <a:ea typeface="Calibri" panose="020F0502020204030204" pitchFamily="34" charset="0"/>
              </a:rPr>
              <a:t>al </a:t>
            </a:r>
            <a:r>
              <a:rPr lang="it-IT" sz="1800" b="1" dirty="0" smtClean="0">
                <a:solidFill>
                  <a:schemeClr val="tx2">
                    <a:lumMod val="75000"/>
                  </a:schemeClr>
                </a:solidFill>
                <a:effectLst/>
                <a:latin typeface="Calibri" panose="020F0502020204030204" pitchFamily="34" charset="0"/>
                <a:ea typeface="Calibri" panose="020F0502020204030204" pitchFamily="34" charset="0"/>
              </a:rPr>
              <a:t>13.04.2022</a:t>
            </a:r>
            <a:r>
              <a:rPr lang="it-IT" sz="1800" dirty="0">
                <a:effectLst/>
                <a:latin typeface="Calibri" panose="020F0502020204030204" pitchFamily="34" charset="0"/>
                <a:ea typeface="Calibri" panose="020F0502020204030204" pitchFamily="34" charset="0"/>
              </a:rPr>
              <a:t/>
            </a:r>
            <a:br>
              <a:rPr lang="it-IT" sz="1800" dirty="0">
                <a:effectLst/>
                <a:latin typeface="Calibri" panose="020F0502020204030204" pitchFamily="34" charset="0"/>
                <a:ea typeface="Calibri" panose="020F0502020204030204" pitchFamily="34" charset="0"/>
              </a:rPr>
            </a:br>
            <a:endParaRPr lang="it-IT" dirty="0"/>
          </a:p>
        </p:txBody>
      </p:sp>
      <p:sp>
        <p:nvSpPr>
          <p:cNvPr id="3" name="Sottotitolo 2">
            <a:extLst>
              <a:ext uri="{FF2B5EF4-FFF2-40B4-BE49-F238E27FC236}">
                <a16:creationId xmlns:a16="http://schemas.microsoft.com/office/drawing/2014/main" id="{6075DD32-1AAE-4FAC-8F05-ACC589F444C7}"/>
              </a:ext>
            </a:extLst>
          </p:cNvPr>
          <p:cNvSpPr>
            <a:spLocks noGrp="1"/>
          </p:cNvSpPr>
          <p:nvPr>
            <p:ph type="subTitle" idx="1"/>
          </p:nvPr>
        </p:nvSpPr>
        <p:spPr>
          <a:xfrm>
            <a:off x="152400" y="5938838"/>
            <a:ext cx="5384800" cy="580495"/>
          </a:xfrm>
        </p:spPr>
        <p:txBody>
          <a:bodyPr/>
          <a:lstStyle/>
          <a:p>
            <a:pPr algn="l"/>
            <a:endParaRPr lang="it-IT" dirty="0"/>
          </a:p>
        </p:txBody>
      </p:sp>
    </p:spTree>
    <p:extLst>
      <p:ext uri="{BB962C8B-B14F-4D97-AF65-F5344CB8AC3E}">
        <p14:creationId xmlns:p14="http://schemas.microsoft.com/office/powerpoint/2010/main" val="203681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4C2F2992-6201-480A-82BB-680AF3286464}"/>
              </a:ext>
            </a:extLst>
          </p:cNvPr>
          <p:cNvSpPr/>
          <p:nvPr/>
        </p:nvSpPr>
        <p:spPr>
          <a:xfrm>
            <a:off x="0" y="0"/>
            <a:ext cx="12192000" cy="6858000"/>
          </a:xfrm>
          <a:prstGeom prst="rect">
            <a:avLst/>
          </a:prstGeom>
          <a:ln w="254000">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2" name="CasellaDiTesto 1">
            <a:extLst>
              <a:ext uri="{FF2B5EF4-FFF2-40B4-BE49-F238E27FC236}">
                <a16:creationId xmlns:a16="http://schemas.microsoft.com/office/drawing/2014/main" id="{2D4EA662-7979-480A-AAC5-51383DBC172C}"/>
              </a:ext>
            </a:extLst>
          </p:cNvPr>
          <p:cNvSpPr txBox="1"/>
          <p:nvPr/>
        </p:nvSpPr>
        <p:spPr>
          <a:xfrm>
            <a:off x="404948" y="416506"/>
            <a:ext cx="11469190" cy="830997"/>
          </a:xfrm>
          <a:prstGeom prst="rect">
            <a:avLst/>
          </a:prstGeom>
          <a:noFill/>
        </p:spPr>
        <p:txBody>
          <a:bodyPr wrap="square" rtlCol="0">
            <a:spAutoFit/>
          </a:bodyPr>
          <a:lstStyle/>
          <a:p>
            <a:pPr algn="ctr"/>
            <a:r>
              <a:rPr lang="it-IT" sz="2400" b="1" dirty="0">
                <a:solidFill>
                  <a:schemeClr val="tx2"/>
                </a:solidFill>
              </a:rPr>
              <a:t>Modalità svolgimento prestazione lavorativa in modalità agile </a:t>
            </a:r>
          </a:p>
          <a:p>
            <a:pPr algn="ctr"/>
            <a:r>
              <a:rPr lang="it-IT" sz="2400" b="1" dirty="0">
                <a:solidFill>
                  <a:schemeClr val="tx2"/>
                </a:solidFill>
              </a:rPr>
              <a:t>(c.d. </a:t>
            </a:r>
            <a:r>
              <a:rPr lang="it-IT" sz="2400" b="1" i="1" dirty="0">
                <a:solidFill>
                  <a:schemeClr val="tx2"/>
                </a:solidFill>
              </a:rPr>
              <a:t>Smart working ordinario</a:t>
            </a:r>
            <a:r>
              <a:rPr lang="it-IT" sz="2400" b="1" dirty="0">
                <a:solidFill>
                  <a:schemeClr val="tx2"/>
                </a:solidFill>
              </a:rPr>
              <a:t>)</a:t>
            </a:r>
          </a:p>
        </p:txBody>
      </p:sp>
      <p:sp>
        <p:nvSpPr>
          <p:cNvPr id="3" name="CasellaDiTesto 2">
            <a:extLst>
              <a:ext uri="{FF2B5EF4-FFF2-40B4-BE49-F238E27FC236}">
                <a16:creationId xmlns:a16="http://schemas.microsoft.com/office/drawing/2014/main" id="{B1044C79-E28E-4657-9A03-F90240965050}"/>
              </a:ext>
            </a:extLst>
          </p:cNvPr>
          <p:cNvSpPr txBox="1"/>
          <p:nvPr/>
        </p:nvSpPr>
        <p:spPr>
          <a:xfrm>
            <a:off x="1294607" y="1306841"/>
            <a:ext cx="9483635" cy="2181497"/>
          </a:xfrm>
          <a:prstGeom prst="rect">
            <a:avLst/>
          </a:prstGeom>
          <a:noFill/>
        </p:spPr>
        <p:txBody>
          <a:bodyPr wrap="square" rtlCol="0">
            <a:spAutoFit/>
          </a:bodyPr>
          <a:lstStyle/>
          <a:p>
            <a:pPr marL="342900" lvl="0" indent="-342900" algn="just" fontAlgn="base">
              <a:lnSpc>
                <a:spcPct val="107000"/>
              </a:lnSpc>
              <a:spcAft>
                <a:spcPts val="800"/>
              </a:spcAft>
              <a:buFont typeface="+mj-lt"/>
              <a:buAutoNum type="alphaLcParenR"/>
            </a:pPr>
            <a:r>
              <a:rPr lang="it-IT" sz="1800" dirty="0">
                <a:effectLst/>
                <a:latin typeface="Calibri" panose="020F0502020204030204" pitchFamily="34" charset="0"/>
                <a:ea typeface="Calibri" panose="020F0502020204030204" pitchFamily="34" charset="0"/>
              </a:rPr>
              <a:t>Esecuzione della prestazione lavorativa in parte all’interno dei locali universitari e in parte all’esterno ed entro i limiti di durata massima dell’orario di lavoro giornaliero e settimanale derivanti dalla legge e dalla regolamentazione interna;</a:t>
            </a:r>
          </a:p>
          <a:p>
            <a:pPr marL="342900" lvl="0" indent="-342900" algn="just" fontAlgn="base">
              <a:lnSpc>
                <a:spcPct val="107000"/>
              </a:lnSpc>
              <a:spcAft>
                <a:spcPts val="800"/>
              </a:spcAft>
              <a:buFont typeface="+mj-lt"/>
              <a:buAutoNum type="alphaLcParenR"/>
            </a:pPr>
            <a:r>
              <a:rPr lang="it-IT" sz="1800" dirty="0">
                <a:effectLst/>
                <a:latin typeface="Calibri" panose="020F0502020204030204" pitchFamily="34" charset="0"/>
                <a:ea typeface="Calibri" panose="020F0502020204030204" pitchFamily="34" charset="0"/>
              </a:rPr>
              <a:t>Utilizzo di strumenti tecnologici per lo svolgimento dell’attività lavorativa;</a:t>
            </a:r>
          </a:p>
          <a:p>
            <a:pPr marL="342900" lvl="0" indent="-342900" algn="just" fontAlgn="base">
              <a:lnSpc>
                <a:spcPct val="107000"/>
              </a:lnSpc>
              <a:spcAft>
                <a:spcPts val="800"/>
              </a:spcAft>
              <a:buFont typeface="+mj-lt"/>
              <a:buAutoNum type="alphaLcParenR"/>
            </a:pPr>
            <a:r>
              <a:rPr lang="it-IT" sz="1800" dirty="0">
                <a:effectLst/>
                <a:latin typeface="Calibri" panose="020F0502020204030204" pitchFamily="34" charset="0"/>
                <a:ea typeface="Calibri" panose="020F0502020204030204" pitchFamily="34" charset="0"/>
              </a:rPr>
              <a:t>Assenza di una postazione fissa durante i periodi di lavoro svolti all’esterno dei locali universitari.</a:t>
            </a:r>
          </a:p>
          <a:p>
            <a:endParaRPr lang="it-IT" dirty="0"/>
          </a:p>
        </p:txBody>
      </p:sp>
      <p:sp>
        <p:nvSpPr>
          <p:cNvPr id="4" name="CasellaDiTesto 3">
            <a:extLst>
              <a:ext uri="{FF2B5EF4-FFF2-40B4-BE49-F238E27FC236}">
                <a16:creationId xmlns:a16="http://schemas.microsoft.com/office/drawing/2014/main" id="{0C55BCA5-D77C-47A5-96BE-204BB049D3BC}"/>
              </a:ext>
            </a:extLst>
          </p:cNvPr>
          <p:cNvSpPr txBox="1"/>
          <p:nvPr/>
        </p:nvSpPr>
        <p:spPr>
          <a:xfrm>
            <a:off x="404948" y="3666922"/>
            <a:ext cx="11469189" cy="830997"/>
          </a:xfrm>
          <a:prstGeom prst="rect">
            <a:avLst/>
          </a:prstGeom>
          <a:noFill/>
        </p:spPr>
        <p:txBody>
          <a:bodyPr wrap="square" rtlCol="0">
            <a:spAutoFit/>
          </a:bodyPr>
          <a:lstStyle/>
          <a:p>
            <a:pPr algn="ctr"/>
            <a:r>
              <a:rPr lang="it-IT" sz="2400" b="1" dirty="0">
                <a:solidFill>
                  <a:schemeClr val="tx2"/>
                </a:solidFill>
                <a:latin typeface="Calibri" panose="020F0502020204030204" pitchFamily="34" charset="0"/>
                <a:ea typeface="Calibri" panose="020F0502020204030204" pitchFamily="34" charset="0"/>
              </a:rPr>
              <a:t>M</a:t>
            </a:r>
            <a:r>
              <a:rPr lang="it-IT" sz="2400" b="1" dirty="0">
                <a:solidFill>
                  <a:schemeClr val="tx2"/>
                </a:solidFill>
                <a:effectLst/>
                <a:latin typeface="Calibri" panose="020F0502020204030204" pitchFamily="34" charset="0"/>
                <a:ea typeface="Calibri" panose="020F0502020204030204" pitchFamily="34" charset="0"/>
              </a:rPr>
              <a:t>odello </a:t>
            </a:r>
            <a:r>
              <a:rPr lang="it-IT" sz="2400" b="1" i="1" dirty="0">
                <a:solidFill>
                  <a:schemeClr val="tx2"/>
                </a:solidFill>
                <a:effectLst/>
                <a:latin typeface="Calibri" panose="020F0502020204030204" pitchFamily="34" charset="0"/>
                <a:ea typeface="Calibri" panose="020F0502020204030204" pitchFamily="34" charset="0"/>
              </a:rPr>
              <a:t>Smart working </a:t>
            </a:r>
            <a:r>
              <a:rPr lang="it-IT" sz="2400" b="1" dirty="0">
                <a:solidFill>
                  <a:schemeClr val="tx2"/>
                </a:solidFill>
                <a:effectLst/>
                <a:latin typeface="Calibri" panose="020F0502020204030204" pitchFamily="34" charset="0"/>
                <a:ea typeface="Calibri" panose="020F0502020204030204" pitchFamily="34" charset="0"/>
              </a:rPr>
              <a:t>introdotto dal DPCM del 23 settembre 2021 e dal DM dell’8 ottobre 2021</a:t>
            </a:r>
            <a:endParaRPr lang="it-IT" sz="2400" b="1" dirty="0">
              <a:solidFill>
                <a:schemeClr val="tx2"/>
              </a:solidFill>
            </a:endParaRPr>
          </a:p>
        </p:txBody>
      </p:sp>
      <p:sp>
        <p:nvSpPr>
          <p:cNvPr id="5" name="CasellaDiTesto 4">
            <a:extLst>
              <a:ext uri="{FF2B5EF4-FFF2-40B4-BE49-F238E27FC236}">
                <a16:creationId xmlns:a16="http://schemas.microsoft.com/office/drawing/2014/main" id="{684523B7-DA67-4BAB-80C5-3AA353F5ED35}"/>
              </a:ext>
            </a:extLst>
          </p:cNvPr>
          <p:cNvSpPr txBox="1"/>
          <p:nvPr/>
        </p:nvSpPr>
        <p:spPr>
          <a:xfrm>
            <a:off x="1354182" y="4735841"/>
            <a:ext cx="9364487" cy="1361014"/>
          </a:xfrm>
          <a:prstGeom prst="rect">
            <a:avLst/>
          </a:prstGeom>
          <a:noFill/>
        </p:spPr>
        <p:txBody>
          <a:bodyPr wrap="square" rtlCol="0">
            <a:spAutoFit/>
          </a:bodyPr>
          <a:lstStyle/>
          <a:p>
            <a:pPr marR="68580" lvl="0" algn="just">
              <a:lnSpc>
                <a:spcPct val="107000"/>
              </a:lnSpc>
              <a:spcAft>
                <a:spcPts val="800"/>
              </a:spcAft>
            </a:pPr>
            <a:r>
              <a:rPr lang="it-IT" dirty="0">
                <a:latin typeface="Calibri" panose="020F0502020204030204" pitchFamily="34" charset="0"/>
                <a:ea typeface="Calibri" panose="020F0502020204030204" pitchFamily="34" charset="0"/>
              </a:rPr>
              <a:t>P</a:t>
            </a:r>
            <a:r>
              <a:rPr lang="it-IT" sz="1800" u="none" strike="noStrike" dirty="0">
                <a:effectLst/>
                <a:latin typeface="Calibri" panose="020F0502020204030204" pitchFamily="34" charset="0"/>
                <a:ea typeface="Calibri" panose="020F0502020204030204" pitchFamily="34" charset="0"/>
              </a:rPr>
              <a:t>er le attività che possono essere effettuate in lavoro agile, il personale </a:t>
            </a:r>
            <a:r>
              <a:rPr lang="it-IT" sz="1800" strike="noStrike" dirty="0">
                <a:effectLst/>
                <a:latin typeface="Calibri" panose="020F0502020204030204" pitchFamily="34" charset="0"/>
                <a:ea typeface="Calibri" panose="020F0502020204030204" pitchFamily="34" charset="0"/>
              </a:rPr>
              <a:t>deve redigere e sottoscrivere unitamente al proprio </a:t>
            </a:r>
            <a:r>
              <a:rPr lang="it-IT" dirty="0" smtClean="0">
                <a:latin typeface="Calibri" panose="020F0502020204030204" pitchFamily="34" charset="0"/>
                <a:ea typeface="Calibri" panose="020F0502020204030204" pitchFamily="34" charset="0"/>
              </a:rPr>
              <a:t>Responsabile </a:t>
            </a:r>
            <a:r>
              <a:rPr lang="it-IT" dirty="0">
                <a:latin typeface="Calibri" panose="020F0502020204030204" pitchFamily="34" charset="0"/>
                <a:ea typeface="Calibri" panose="020F0502020204030204" pitchFamily="34" charset="0"/>
              </a:rPr>
              <a:t>di Struttura (</a:t>
            </a:r>
            <a:r>
              <a:rPr lang="it-IT" dirty="0" smtClean="0">
                <a:latin typeface="Calibri" panose="020F0502020204030204" pitchFamily="34" charset="0"/>
                <a:ea typeface="Calibri" panose="020F0502020204030204" pitchFamily="34" charset="0"/>
              </a:rPr>
              <a:t>Dirigente, Responsabile di Centro, Responsabile </a:t>
            </a:r>
            <a:r>
              <a:rPr lang="it-IT" dirty="0">
                <a:latin typeface="Calibri" panose="020F0502020204030204" pitchFamily="34" charset="0"/>
                <a:ea typeface="Calibri" panose="020F0502020204030204" pitchFamily="34" charset="0"/>
              </a:rPr>
              <a:t>d’ufficio, SAD)</a:t>
            </a:r>
            <a:r>
              <a:rPr lang="it-IT" sz="1800" u="none" strike="noStrike" dirty="0" smtClean="0">
                <a:effectLst/>
                <a:latin typeface="Calibri" panose="020F0502020204030204" pitchFamily="34" charset="0"/>
                <a:ea typeface="Calibri" panose="020F0502020204030204" pitchFamily="34" charset="0"/>
              </a:rPr>
              <a:t>, </a:t>
            </a:r>
            <a:r>
              <a:rPr lang="it-IT" sz="1800" u="none" strike="noStrike" dirty="0">
                <a:effectLst/>
                <a:latin typeface="Calibri" panose="020F0502020204030204" pitchFamily="34" charset="0"/>
                <a:ea typeface="Calibri" panose="020F0502020204030204" pitchFamily="34" charset="0"/>
              </a:rPr>
              <a:t>il relativo </a:t>
            </a:r>
            <a:r>
              <a:rPr lang="it-IT" sz="1800" b="1" u="none" strike="noStrike" dirty="0">
                <a:solidFill>
                  <a:srgbClr val="FF0000"/>
                </a:solidFill>
                <a:effectLst/>
                <a:latin typeface="Calibri" panose="020F0502020204030204" pitchFamily="34" charset="0"/>
                <a:ea typeface="Calibri" panose="020F0502020204030204" pitchFamily="34" charset="0"/>
              </a:rPr>
              <a:t>Accordo Individuale di Lavoro Agile</a:t>
            </a:r>
            <a:endParaRPr lang="it-IT" sz="1800" u="none" strike="noStrike" dirty="0">
              <a:effectLst/>
              <a:latin typeface="Calibri" panose="020F0502020204030204" pitchFamily="34" charset="0"/>
              <a:ea typeface="Calibri" panose="020F0502020204030204" pitchFamily="34" charset="0"/>
            </a:endParaRPr>
          </a:p>
          <a:p>
            <a:endParaRPr lang="it-IT" dirty="0"/>
          </a:p>
        </p:txBody>
      </p:sp>
    </p:spTree>
    <p:extLst>
      <p:ext uri="{BB962C8B-B14F-4D97-AF65-F5344CB8AC3E}">
        <p14:creationId xmlns:p14="http://schemas.microsoft.com/office/powerpoint/2010/main" val="1436170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A99BCABD-6B96-4F17-B179-BE8D18D1357D}"/>
              </a:ext>
            </a:extLst>
          </p:cNvPr>
          <p:cNvSpPr/>
          <p:nvPr/>
        </p:nvSpPr>
        <p:spPr>
          <a:xfrm>
            <a:off x="0" y="0"/>
            <a:ext cx="12192000" cy="6858000"/>
          </a:xfrm>
          <a:prstGeom prst="rect">
            <a:avLst/>
          </a:prstGeom>
          <a:ln w="254000">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2" name="CasellaDiTesto 1">
            <a:extLst>
              <a:ext uri="{FF2B5EF4-FFF2-40B4-BE49-F238E27FC236}">
                <a16:creationId xmlns:a16="http://schemas.microsoft.com/office/drawing/2014/main" id="{EDDDC934-46D6-46AB-B166-5DF7083BDA79}"/>
              </a:ext>
            </a:extLst>
          </p:cNvPr>
          <p:cNvSpPr txBox="1"/>
          <p:nvPr/>
        </p:nvSpPr>
        <p:spPr>
          <a:xfrm>
            <a:off x="2373346" y="175902"/>
            <a:ext cx="7445308" cy="461665"/>
          </a:xfrm>
          <a:prstGeom prst="rect">
            <a:avLst/>
          </a:prstGeom>
          <a:noFill/>
        </p:spPr>
        <p:txBody>
          <a:bodyPr wrap="none" rtlCol="0">
            <a:spAutoFit/>
          </a:bodyPr>
          <a:lstStyle/>
          <a:p>
            <a:r>
              <a:rPr lang="it-IT" sz="2400" b="1" dirty="0">
                <a:solidFill>
                  <a:schemeClr val="tx2"/>
                </a:solidFill>
                <a:effectLst/>
                <a:latin typeface="Calibri" panose="020F0502020204030204" pitchFamily="34" charset="0"/>
                <a:ea typeface="Calibri" panose="020F0502020204030204" pitchFamily="34" charset="0"/>
              </a:rPr>
              <a:t>PROGETTO SPERIMENTALE DI LAVORO AGILE ORDINARIO</a:t>
            </a:r>
            <a:endParaRPr lang="it-IT" sz="2400" b="1" dirty="0">
              <a:solidFill>
                <a:schemeClr val="tx2"/>
              </a:solidFill>
            </a:endParaRPr>
          </a:p>
        </p:txBody>
      </p:sp>
      <p:graphicFrame>
        <p:nvGraphicFramePr>
          <p:cNvPr id="8" name="Tabella 8">
            <a:extLst>
              <a:ext uri="{FF2B5EF4-FFF2-40B4-BE49-F238E27FC236}">
                <a16:creationId xmlns:a16="http://schemas.microsoft.com/office/drawing/2014/main" id="{057D077A-634B-4980-9635-BE5429FD054E}"/>
              </a:ext>
            </a:extLst>
          </p:cNvPr>
          <p:cNvGraphicFramePr>
            <a:graphicFrameLocks noGrp="1"/>
          </p:cNvGraphicFramePr>
          <p:nvPr>
            <p:extLst>
              <p:ext uri="{D42A27DB-BD31-4B8C-83A1-F6EECF244321}">
                <p14:modId xmlns:p14="http://schemas.microsoft.com/office/powerpoint/2010/main" val="943222404"/>
              </p:ext>
            </p:extLst>
          </p:nvPr>
        </p:nvGraphicFramePr>
        <p:xfrm>
          <a:off x="332769" y="813469"/>
          <a:ext cx="11526462" cy="5455357"/>
        </p:xfrm>
        <a:graphic>
          <a:graphicData uri="http://schemas.openxmlformats.org/drawingml/2006/table">
            <a:tbl>
              <a:tblPr firstRow="1" bandRow="1">
                <a:tableStyleId>{073A0DAA-6AF3-43AB-8588-CEC1D06C72B9}</a:tableStyleId>
              </a:tblPr>
              <a:tblGrid>
                <a:gridCol w="10047768">
                  <a:extLst>
                    <a:ext uri="{9D8B030D-6E8A-4147-A177-3AD203B41FA5}">
                      <a16:colId xmlns:a16="http://schemas.microsoft.com/office/drawing/2014/main" val="1530506244"/>
                    </a:ext>
                  </a:extLst>
                </a:gridCol>
                <a:gridCol w="1478694">
                  <a:extLst>
                    <a:ext uri="{9D8B030D-6E8A-4147-A177-3AD203B41FA5}">
                      <a16:colId xmlns:a16="http://schemas.microsoft.com/office/drawing/2014/main" val="3411700146"/>
                    </a:ext>
                  </a:extLst>
                </a:gridCol>
              </a:tblGrid>
              <a:tr h="863424">
                <a:tc>
                  <a:txBody>
                    <a:bodyPr/>
                    <a:lstStyle/>
                    <a:p>
                      <a:pPr algn="ctr"/>
                      <a:r>
                        <a:rPr lang="it-IT" dirty="0">
                          <a:solidFill>
                            <a:schemeClr val="tx1"/>
                          </a:solidFill>
                        </a:rPr>
                        <a:t>Attività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it-IT" dirty="0">
                          <a:solidFill>
                            <a:schemeClr val="tx1"/>
                          </a:solidFill>
                        </a:rPr>
                        <a:t>Personale coinvolto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8318626"/>
                  </a:ext>
                </a:extLst>
              </a:tr>
              <a:tr h="89057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dirty="0"/>
                        <a:t>P</a:t>
                      </a:r>
                      <a:r>
                        <a:rPr lang="it-IT" sz="1800" dirty="0">
                          <a:effectLst/>
                        </a:rPr>
                        <a:t>er le attività che possono essere effettuate in lavoro agile, il personale deve regolarmente redigere e sottoscrivere unitamente al proprio responsabile il relativo </a:t>
                      </a:r>
                      <a:r>
                        <a:rPr lang="it-IT" sz="1800" b="1" dirty="0">
                          <a:solidFill>
                            <a:srgbClr val="FF0000"/>
                          </a:solidFill>
                          <a:effectLst/>
                        </a:rPr>
                        <a:t>Accordo Individuale di Lavoro Agile</a:t>
                      </a:r>
                      <a:endParaRPr lang="it-IT"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it-IT" dirty="0">
                          <a:solidFill>
                            <a:schemeClr val="tx1"/>
                          </a:solidFill>
                        </a:rPr>
                        <a:t>Personale Dipendente e Responsabili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6371881"/>
                  </a:ext>
                </a:extLst>
              </a:tr>
              <a:tr h="710989">
                <a:tc>
                  <a:txBody>
                    <a:bodyPr/>
                    <a:lstStyle/>
                    <a:p>
                      <a:pPr algn="just"/>
                      <a:r>
                        <a:rPr lang="it-IT" sz="1800" kern="1200" dirty="0">
                          <a:solidFill>
                            <a:schemeClr val="dk1"/>
                          </a:solidFill>
                          <a:effectLst/>
                        </a:rPr>
                        <a:t>L’Accordo Individuale di Lavoro Agile va trasmesso via mail all’indirizzo lavoroagile@unicampania.it dal personale dipendente, ricevendo la relativa comunicazione </a:t>
                      </a:r>
                      <a:r>
                        <a:rPr lang="it-IT" sz="1800" b="1" kern="1200" dirty="0">
                          <a:solidFill>
                            <a:srgbClr val="FF0000"/>
                          </a:solidFill>
                          <a:effectLst/>
                        </a:rPr>
                        <a:t>email di attivazione del lavoro agile ordinario</a:t>
                      </a:r>
                      <a:endParaRPr lang="it-IT"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it-IT" dirty="0"/>
                        <a:t>Responsabili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78620031"/>
                  </a:ext>
                </a:extLst>
              </a:tr>
              <a:tr h="863424">
                <a:tc>
                  <a:txBody>
                    <a:bodyPr/>
                    <a:lstStyle/>
                    <a:p>
                      <a:pPr algn="just"/>
                      <a:r>
                        <a:rPr lang="it-IT" sz="1800" kern="1200" dirty="0">
                          <a:solidFill>
                            <a:schemeClr val="dk1"/>
                          </a:solidFill>
                          <a:effectLst/>
                        </a:rPr>
                        <a:t>Il/La Dipendente redige, nel corso dell’attività lavorativa svolta in modalità agile, un report sull’andamento dell’attività svolta e un report finale sui risultati conseguiti, utilizzando a tal fine un apposito format</a:t>
                      </a:r>
                      <a:endParaRPr lang="it-I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it-IT" dirty="0"/>
                        <a:t>Personale Dipendente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0067553"/>
                  </a:ext>
                </a:extLst>
              </a:tr>
              <a:tr h="890574">
                <a:tc>
                  <a:txBody>
                    <a:bodyPr/>
                    <a:lstStyle/>
                    <a:p>
                      <a:pPr algn="just"/>
                      <a:r>
                        <a:rPr lang="it-IT" sz="1800" kern="1200" dirty="0">
                          <a:solidFill>
                            <a:schemeClr val="dk1"/>
                          </a:solidFill>
                          <a:effectLst/>
                        </a:rPr>
                        <a:t>Il Responsabile di Struttura procede ad effettuare un </a:t>
                      </a:r>
                      <a:r>
                        <a:rPr lang="it-IT" sz="1800" b="1" kern="1200" dirty="0">
                          <a:solidFill>
                            <a:srgbClr val="FF0000"/>
                          </a:solidFill>
                          <a:effectLst/>
                        </a:rPr>
                        <a:t>monitoraggio ed una verifica costante delle attività svolte</a:t>
                      </a:r>
                      <a:r>
                        <a:rPr lang="it-IT" sz="1800" kern="1200" dirty="0">
                          <a:solidFill>
                            <a:schemeClr val="dk1"/>
                          </a:solidFill>
                          <a:effectLst/>
                        </a:rPr>
                        <a:t> dal/la Dipendente da un punto di vista sia qualitativo sia quantitativo, secondo una periodicità che tenga conto della natura delle attività che il/la Dipendente deve svolgere in modalità agile.</a:t>
                      </a:r>
                      <a:endParaRPr lang="it-I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it-IT" dirty="0"/>
                        <a:t>Responsabili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7888526"/>
                  </a:ext>
                </a:extLst>
              </a:tr>
              <a:tr h="1157746">
                <a:tc>
                  <a:txBody>
                    <a:bodyPr/>
                    <a:lstStyle/>
                    <a:p>
                      <a:pPr algn="just"/>
                      <a:r>
                        <a:rPr lang="it-IT" sz="1800" kern="1200" dirty="0">
                          <a:solidFill>
                            <a:schemeClr val="dk1"/>
                          </a:solidFill>
                          <a:effectLst/>
                        </a:rPr>
                        <a:t>Il </a:t>
                      </a:r>
                      <a:r>
                        <a:rPr lang="it-IT" sz="1800" b="1" kern="1200" dirty="0">
                          <a:solidFill>
                            <a:srgbClr val="FF0000"/>
                          </a:solidFill>
                          <a:effectLst/>
                        </a:rPr>
                        <a:t>recesso dall’accordo </a:t>
                      </a:r>
                      <a:r>
                        <a:rPr lang="it-IT" sz="1800" kern="1200" dirty="0">
                          <a:solidFill>
                            <a:schemeClr val="dk1"/>
                          </a:solidFill>
                          <a:effectLst/>
                        </a:rPr>
                        <a:t>individuale può avvenire con un preavviso non inferiore a sette giorni, qualora </a:t>
                      </a:r>
                      <a:r>
                        <a:rPr lang="it-IT" sz="1800" b="1" kern="1200" dirty="0">
                          <a:solidFill>
                            <a:schemeClr val="dk1"/>
                          </a:solidFill>
                          <a:effectLst/>
                        </a:rPr>
                        <a:t>il responsabile segnali la sopravvenuta inefficacia della misura o la necessità di rimodularla</a:t>
                      </a:r>
                      <a:r>
                        <a:rPr lang="it-IT" sz="1800" kern="1200" dirty="0">
                          <a:solidFill>
                            <a:schemeClr val="dk1"/>
                          </a:solidFill>
                          <a:effectLst/>
                        </a:rPr>
                        <a:t>. Il/La Dipendente può rinunciare all’applicazione del presente accordo, senza alcuna motivazione e con un preavviso non inferiore a sette giorni.</a:t>
                      </a:r>
                      <a:endParaRPr lang="it-IT"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9494283"/>
                  </a:ext>
                </a:extLst>
              </a:tr>
            </a:tbl>
          </a:graphicData>
        </a:graphic>
      </p:graphicFrame>
    </p:spTree>
    <p:extLst>
      <p:ext uri="{BB962C8B-B14F-4D97-AF65-F5344CB8AC3E}">
        <p14:creationId xmlns:p14="http://schemas.microsoft.com/office/powerpoint/2010/main" val="911144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8FFCDF2D-1AF5-4D69-9635-0395A7AB26B1}"/>
              </a:ext>
            </a:extLst>
          </p:cNvPr>
          <p:cNvSpPr/>
          <p:nvPr/>
        </p:nvSpPr>
        <p:spPr>
          <a:xfrm>
            <a:off x="0" y="0"/>
            <a:ext cx="12192000" cy="6858000"/>
          </a:xfrm>
          <a:prstGeom prst="rect">
            <a:avLst/>
          </a:prstGeom>
          <a:ln w="254000">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3" name="CasellaDiTesto 2">
            <a:extLst>
              <a:ext uri="{FF2B5EF4-FFF2-40B4-BE49-F238E27FC236}">
                <a16:creationId xmlns:a16="http://schemas.microsoft.com/office/drawing/2014/main" id="{535910A1-1AD0-44DB-8E09-234C5C47AA85}"/>
              </a:ext>
            </a:extLst>
          </p:cNvPr>
          <p:cNvSpPr txBox="1"/>
          <p:nvPr/>
        </p:nvSpPr>
        <p:spPr>
          <a:xfrm>
            <a:off x="2953633" y="362401"/>
            <a:ext cx="6284734" cy="461665"/>
          </a:xfrm>
          <a:prstGeom prst="rect">
            <a:avLst/>
          </a:prstGeom>
          <a:noFill/>
        </p:spPr>
        <p:txBody>
          <a:bodyPr wrap="none" rtlCol="0">
            <a:spAutoFit/>
          </a:bodyPr>
          <a:lstStyle/>
          <a:p>
            <a:r>
              <a:rPr lang="it-IT" sz="2400" b="1" dirty="0">
                <a:solidFill>
                  <a:schemeClr val="tx2"/>
                </a:solidFill>
                <a:latin typeface="Calibri" panose="020F0502020204030204" pitchFamily="34" charset="0"/>
              </a:rPr>
              <a:t>Redazione Accordi individuali – limiti/parametri</a:t>
            </a:r>
          </a:p>
        </p:txBody>
      </p:sp>
      <p:sp>
        <p:nvSpPr>
          <p:cNvPr id="4" name="CasellaDiTesto 3">
            <a:extLst>
              <a:ext uri="{FF2B5EF4-FFF2-40B4-BE49-F238E27FC236}">
                <a16:creationId xmlns:a16="http://schemas.microsoft.com/office/drawing/2014/main" id="{110448A0-4907-47DD-879F-3C86401BBF32}"/>
              </a:ext>
            </a:extLst>
          </p:cNvPr>
          <p:cNvSpPr txBox="1"/>
          <p:nvPr/>
        </p:nvSpPr>
        <p:spPr>
          <a:xfrm>
            <a:off x="485063" y="1171954"/>
            <a:ext cx="11146560" cy="4543552"/>
          </a:xfrm>
          <a:prstGeom prst="rect">
            <a:avLst/>
          </a:prstGeom>
          <a:noFill/>
        </p:spPr>
        <p:txBody>
          <a:bodyPr wrap="square" rtlCol="0">
            <a:spAutoFit/>
          </a:bodyPr>
          <a:lstStyle/>
          <a:p>
            <a:pPr algn="just"/>
            <a:r>
              <a:rPr lang="it-IT" dirty="0"/>
              <a:t>Nell’ambito della redazione degli accordi individuali i </a:t>
            </a:r>
            <a:r>
              <a:rPr lang="it-IT" b="1" u="sng" dirty="0"/>
              <a:t>Responsabili</a:t>
            </a:r>
            <a:r>
              <a:rPr lang="it-IT" dirty="0"/>
              <a:t> devono tenere conto dei seguenti limiti/parametri:</a:t>
            </a:r>
          </a:p>
          <a:p>
            <a:endParaRPr lang="it-IT" dirty="0"/>
          </a:p>
          <a:p>
            <a:pPr marL="342900" indent="-342900" algn="just">
              <a:buFont typeface="+mj-lt"/>
              <a:buAutoNum type="arabicPeriod"/>
            </a:pPr>
            <a:r>
              <a:rPr lang="it-IT" dirty="0"/>
              <a:t> </a:t>
            </a:r>
            <a:r>
              <a:rPr lang="it-IT" sz="1800" kern="1200" dirty="0">
                <a:solidFill>
                  <a:schemeClr val="dk1"/>
                </a:solidFill>
                <a:effectLst/>
                <a:latin typeface="+mn-lt"/>
                <a:ea typeface="+mn-ea"/>
                <a:cs typeface="+mn-cs"/>
              </a:rPr>
              <a:t>Sono considerate realizzabili in lavoro agile le </a:t>
            </a:r>
            <a:r>
              <a:rPr lang="it-IT" sz="1800" kern="1200" dirty="0">
                <a:solidFill>
                  <a:srgbClr val="FF0000"/>
                </a:solidFill>
                <a:effectLst/>
                <a:latin typeface="+mn-lt"/>
                <a:ea typeface="+mn-ea"/>
                <a:cs typeface="+mn-cs"/>
              </a:rPr>
              <a:t>attività già oggetto di mappatura dei processi nell’ambito del </a:t>
            </a:r>
            <a:r>
              <a:rPr lang="it-IT" sz="1800" u="none" strike="noStrike" kern="1200" dirty="0">
                <a:solidFill>
                  <a:srgbClr val="FF0000"/>
                </a:solidFill>
                <a:effectLst/>
                <a:latin typeface="+mn-lt"/>
                <a:ea typeface="+mn-ea"/>
                <a:cs typeface="+mn-cs"/>
              </a:rPr>
              <a:t>Piano triennale per la prevenzione della corruzione e della trasparenza </a:t>
            </a:r>
            <a:r>
              <a:rPr lang="it-IT" sz="1800" u="none" strike="noStrike" kern="1200" dirty="0">
                <a:solidFill>
                  <a:schemeClr val="dk1"/>
                </a:solidFill>
                <a:effectLst/>
                <a:latin typeface="+mn-lt"/>
                <a:ea typeface="+mn-ea"/>
                <a:cs typeface="+mn-cs"/>
              </a:rPr>
              <a:t>2021-2023</a:t>
            </a:r>
            <a:r>
              <a:rPr lang="it-IT" sz="1800" kern="1200" dirty="0">
                <a:solidFill>
                  <a:schemeClr val="dk1"/>
                </a:solidFill>
                <a:effectLst/>
                <a:latin typeface="+mn-lt"/>
                <a:ea typeface="+mn-ea"/>
                <a:cs typeface="+mn-cs"/>
              </a:rPr>
              <a:t>, approvato con delibere S.A n. 23 del 30.03.2021 e </a:t>
            </a:r>
            <a:r>
              <a:rPr lang="it-IT" sz="1800" kern="1200" dirty="0" err="1">
                <a:solidFill>
                  <a:schemeClr val="dk1"/>
                </a:solidFill>
                <a:effectLst/>
                <a:latin typeface="+mn-lt"/>
                <a:ea typeface="+mn-ea"/>
                <a:cs typeface="+mn-cs"/>
              </a:rPr>
              <a:t>CdA</a:t>
            </a:r>
            <a:r>
              <a:rPr lang="it-IT" sz="1800" kern="1200" dirty="0">
                <a:solidFill>
                  <a:schemeClr val="dk1"/>
                </a:solidFill>
                <a:effectLst/>
                <a:latin typeface="+mn-lt"/>
                <a:ea typeface="+mn-ea"/>
                <a:cs typeface="+mn-cs"/>
              </a:rPr>
              <a:t> n. 26 del 31.03.2021 ed emanato con D.R. n. 356 del 01.04.2021</a:t>
            </a:r>
          </a:p>
          <a:p>
            <a:pPr marL="342900" marR="56515" indent="-342900" algn="just">
              <a:lnSpc>
                <a:spcPct val="107000"/>
              </a:lnSpc>
              <a:spcAft>
                <a:spcPts val="800"/>
              </a:spcAft>
              <a:buFont typeface="+mj-lt"/>
              <a:buAutoNum type="arabicPeriod"/>
            </a:pPr>
            <a:r>
              <a:rPr lang="it-IT" sz="1800" dirty="0">
                <a:effectLst/>
                <a:latin typeface="Calibri" panose="020F0502020204030204" pitchFamily="34" charset="0"/>
                <a:ea typeface="Calibri" panose="020F0502020204030204" pitchFamily="34" charset="0"/>
              </a:rPr>
              <a:t>A decorrere dal </a:t>
            </a:r>
            <a:r>
              <a:rPr lang="it-IT" sz="1800" dirty="0" smtClean="0">
                <a:effectLst/>
                <a:latin typeface="Calibri" panose="020F0502020204030204" pitchFamily="34" charset="0"/>
                <a:ea typeface="Calibri" panose="020F0502020204030204" pitchFamily="34" charset="0"/>
              </a:rPr>
              <a:t>14.01.2022 </a:t>
            </a:r>
            <a:r>
              <a:rPr lang="it-IT" sz="1800" dirty="0">
                <a:effectLst/>
                <a:latin typeface="Calibri" panose="020F0502020204030204" pitchFamily="34" charset="0"/>
                <a:ea typeface="Calibri" panose="020F0502020204030204" pitchFamily="34" charset="0"/>
              </a:rPr>
              <a:t>e </a:t>
            </a:r>
            <a:r>
              <a:rPr lang="it-IT" sz="1800" dirty="0" smtClean="0">
                <a:effectLst/>
                <a:latin typeface="Calibri" panose="020F0502020204030204" pitchFamily="34" charset="0"/>
                <a:ea typeface="Calibri" panose="020F0502020204030204" pitchFamily="34" charset="0"/>
              </a:rPr>
              <a:t>per 3 mesi, </a:t>
            </a:r>
            <a:r>
              <a:rPr lang="it-IT" sz="1800" dirty="0">
                <a:effectLst/>
                <a:latin typeface="Calibri" panose="020F0502020204030204" pitchFamily="34" charset="0"/>
                <a:ea typeface="Calibri" panose="020F0502020204030204" pitchFamily="34" charset="0"/>
              </a:rPr>
              <a:t>la prestazione lavorativa potrà essere espletata in modalità agile, secondo i seguenti tempi di esecuzione: 2 giorni alla settimana fino a un massimo di 3 nel </a:t>
            </a:r>
            <a:r>
              <a:rPr lang="it-IT" sz="1800" dirty="0" smtClean="0">
                <a:effectLst/>
                <a:latin typeface="Calibri" panose="020F0502020204030204" pitchFamily="34" charset="0"/>
                <a:ea typeface="Calibri" panose="020F0502020204030204" pitchFamily="34" charset="0"/>
              </a:rPr>
              <a:t>primo mese, </a:t>
            </a:r>
            <a:r>
              <a:rPr lang="it-IT" sz="1800" dirty="0">
                <a:effectLst/>
                <a:latin typeface="Calibri" panose="020F0502020204030204" pitchFamily="34" charset="0"/>
                <a:ea typeface="Calibri" panose="020F0502020204030204" pitchFamily="34" charset="0"/>
              </a:rPr>
              <a:t>1 giorno alla settimana fino a un massimo di 2 nel </a:t>
            </a:r>
            <a:r>
              <a:rPr lang="it-IT" sz="1800" dirty="0" smtClean="0">
                <a:effectLst/>
                <a:latin typeface="Calibri" panose="020F0502020204030204" pitchFamily="34" charset="0"/>
                <a:ea typeface="Calibri" panose="020F0502020204030204" pitchFamily="34" charset="0"/>
              </a:rPr>
              <a:t>secondo mese, </a:t>
            </a:r>
            <a:r>
              <a:rPr lang="it-IT" sz="1800" dirty="0">
                <a:effectLst/>
                <a:latin typeface="Calibri" panose="020F0502020204030204" pitchFamily="34" charset="0"/>
                <a:ea typeface="Calibri" panose="020F0502020204030204" pitchFamily="34" charset="0"/>
              </a:rPr>
              <a:t>1 giorno alla settimana nel </a:t>
            </a:r>
            <a:r>
              <a:rPr lang="it-IT" sz="1800" dirty="0" smtClean="0">
                <a:effectLst/>
                <a:latin typeface="Calibri" panose="020F0502020204030204" pitchFamily="34" charset="0"/>
                <a:ea typeface="Calibri" panose="020F0502020204030204" pitchFamily="34" charset="0"/>
              </a:rPr>
              <a:t>terzo mese.</a:t>
            </a:r>
            <a:endParaRPr lang="it-IT" sz="1800" dirty="0">
              <a:effectLst/>
              <a:latin typeface="Calibri" panose="020F0502020204030204" pitchFamily="34" charset="0"/>
              <a:ea typeface="Calibri" panose="020F0502020204030204" pitchFamily="34" charset="0"/>
            </a:endParaRPr>
          </a:p>
          <a:p>
            <a:pPr marL="342900" marR="56515" indent="-342900" algn="just">
              <a:lnSpc>
                <a:spcPct val="107000"/>
              </a:lnSpc>
              <a:spcAft>
                <a:spcPts val="800"/>
              </a:spcAft>
              <a:buFont typeface="+mj-lt"/>
              <a:buAutoNum type="arabicPeriod"/>
            </a:pPr>
            <a:r>
              <a:rPr lang="it-IT" dirty="0">
                <a:latin typeface="Calibri" panose="020F0502020204030204" pitchFamily="34" charset="0"/>
                <a:ea typeface="Calibri" panose="020F0502020204030204" pitchFamily="34" charset="0"/>
              </a:rPr>
              <a:t>I </a:t>
            </a:r>
            <a:r>
              <a:rPr lang="it-IT" dirty="0">
                <a:latin typeface="Calibri" panose="020F0502020204030204" pitchFamily="34" charset="0"/>
                <a:ea typeface="Calibri" panose="020F0502020204030204" pitchFamily="34" charset="0"/>
              </a:rPr>
              <a:t>Responsabili di Struttura (Dirigenti, Responsabili dei Centri, Responsabili d’ufficio, SAD), </a:t>
            </a:r>
            <a:r>
              <a:rPr lang="it-IT" dirty="0">
                <a:latin typeface="Calibri" panose="020F0502020204030204" pitchFamily="34" charset="0"/>
                <a:ea typeface="Calibri" panose="020F0502020204030204" pitchFamily="34" charset="0"/>
              </a:rPr>
              <a:t>nell’ambito dell’organizzazione del personale in presenza e/o in modalità agile, riconosceranno </a:t>
            </a:r>
            <a:r>
              <a:rPr lang="it-IT" dirty="0" err="1">
                <a:latin typeface="Calibri" panose="020F0502020204030204" pitchFamily="34" charset="0"/>
                <a:ea typeface="Calibri" panose="020F0502020204030204" pitchFamily="34" charset="0"/>
              </a:rPr>
              <a:t>priorita'</a:t>
            </a:r>
            <a:r>
              <a:rPr lang="it-IT" dirty="0">
                <a:latin typeface="Calibri" panose="020F0502020204030204" pitchFamily="34" charset="0"/>
                <a:ea typeface="Calibri" panose="020F0502020204030204" pitchFamily="34" charset="0"/>
              </a:rPr>
              <a:t> alle richieste di esecuzione del rapporto di lavoro  in  </a:t>
            </a:r>
            <a:r>
              <a:rPr lang="it-IT" dirty="0" err="1">
                <a:latin typeface="Calibri" panose="020F0502020204030204" pitchFamily="34" charset="0"/>
                <a:ea typeface="Calibri" panose="020F0502020204030204" pitchFamily="34" charset="0"/>
              </a:rPr>
              <a:t>modalita'</a:t>
            </a:r>
            <a:r>
              <a:rPr lang="it-IT" dirty="0">
                <a:latin typeface="Calibri" panose="020F0502020204030204" pitchFamily="34" charset="0"/>
                <a:ea typeface="Calibri" panose="020F0502020204030204" pitchFamily="34" charset="0"/>
              </a:rPr>
              <a:t>  agile  formulate dai dipendenti che si trovino in una o più delle condizioni soggettive </a:t>
            </a:r>
            <a:r>
              <a:rPr lang="it-IT" dirty="0" smtClean="0">
                <a:latin typeface="Calibri" panose="020F0502020204030204" pitchFamily="34" charset="0"/>
                <a:ea typeface="Calibri" panose="020F0502020204030204" pitchFamily="34" charset="0"/>
              </a:rPr>
              <a:t>normativamente previste, </a:t>
            </a:r>
            <a:r>
              <a:rPr lang="it-IT" dirty="0">
                <a:latin typeface="Calibri" panose="020F0502020204030204" pitchFamily="34" charset="0"/>
                <a:ea typeface="Calibri" panose="020F0502020204030204" pitchFamily="34" charset="0"/>
              </a:rPr>
              <a:t>a condizione che la modalità della prestazione resa in </a:t>
            </a:r>
            <a:r>
              <a:rPr lang="it-IT" dirty="0" err="1">
                <a:latin typeface="Calibri" panose="020F0502020204030204" pitchFamily="34" charset="0"/>
                <a:ea typeface="Calibri" panose="020F0502020204030204" pitchFamily="34" charset="0"/>
              </a:rPr>
              <a:t>smart</a:t>
            </a:r>
            <a:r>
              <a:rPr lang="it-IT" dirty="0">
                <a:latin typeface="Calibri" panose="020F0502020204030204" pitchFamily="34" charset="0"/>
                <a:ea typeface="Calibri" panose="020F0502020204030204" pitchFamily="34" charset="0"/>
              </a:rPr>
              <a:t> </a:t>
            </a:r>
            <a:r>
              <a:rPr lang="it-IT" dirty="0" err="1">
                <a:latin typeface="Calibri" panose="020F0502020204030204" pitchFamily="34" charset="0"/>
                <a:ea typeface="Calibri" panose="020F0502020204030204" pitchFamily="34" charset="0"/>
              </a:rPr>
              <a:t>working</a:t>
            </a:r>
            <a:r>
              <a:rPr lang="it-IT" dirty="0">
                <a:latin typeface="Calibri" panose="020F0502020204030204" pitchFamily="34" charset="0"/>
                <a:ea typeface="Calibri" panose="020F0502020204030204" pitchFamily="34" charset="0"/>
              </a:rPr>
              <a:t> sia compatibile con le caratteristiche della loro prestazione lavorativa e ferma restando la necessità di garantire la funzionalità della struttura e di non pregiudicare in alcun modo o ridurre la fruizione dei servizi resi all'amministrazione a favore degli </a:t>
            </a:r>
            <a:r>
              <a:rPr lang="it-IT" dirty="0" smtClean="0">
                <a:latin typeface="Calibri" panose="020F0502020204030204" pitchFamily="34" charset="0"/>
                <a:ea typeface="Calibri" panose="020F0502020204030204" pitchFamily="34" charset="0"/>
              </a:rPr>
              <a:t>utenti.</a:t>
            </a:r>
            <a:endParaRPr lang="it-IT" sz="18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45020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F6B956C0-4BA3-4497-866F-6B8105E5AF4F}"/>
              </a:ext>
            </a:extLst>
          </p:cNvPr>
          <p:cNvSpPr/>
          <p:nvPr/>
        </p:nvSpPr>
        <p:spPr>
          <a:xfrm>
            <a:off x="0" y="0"/>
            <a:ext cx="12192000" cy="6858000"/>
          </a:xfrm>
          <a:prstGeom prst="rect">
            <a:avLst/>
          </a:prstGeom>
          <a:ln w="254000">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2" name="CasellaDiTesto 1">
            <a:extLst>
              <a:ext uri="{FF2B5EF4-FFF2-40B4-BE49-F238E27FC236}">
                <a16:creationId xmlns:a16="http://schemas.microsoft.com/office/drawing/2014/main" id="{1E8777F8-6D6C-44F8-8A1E-CE1621002C46}"/>
              </a:ext>
            </a:extLst>
          </p:cNvPr>
          <p:cNvSpPr txBox="1"/>
          <p:nvPr/>
        </p:nvSpPr>
        <p:spPr>
          <a:xfrm>
            <a:off x="799011" y="1501053"/>
            <a:ext cx="10593977" cy="3139321"/>
          </a:xfrm>
          <a:prstGeom prst="rect">
            <a:avLst/>
          </a:prstGeom>
          <a:noFill/>
        </p:spPr>
        <p:txBody>
          <a:bodyPr wrap="square" rtlCol="0">
            <a:spAutoFit/>
          </a:bodyPr>
          <a:lstStyle/>
          <a:p>
            <a:pPr algn="just"/>
            <a:r>
              <a:rPr lang="it-IT" dirty="0">
                <a:latin typeface="Calibri" panose="020F0502020204030204" pitchFamily="34" charset="0"/>
                <a:ea typeface="Calibri" panose="020F0502020204030204" pitchFamily="34" charset="0"/>
              </a:rPr>
              <a:t>Nell’ambito della rotazione e allo scopo di contenere la diffusione del contagio, </a:t>
            </a:r>
            <a:r>
              <a:rPr lang="it-IT" u="sng" dirty="0">
                <a:solidFill>
                  <a:srgbClr val="FF0000"/>
                </a:solidFill>
                <a:latin typeface="Calibri" panose="020F0502020204030204" pitchFamily="34" charset="0"/>
                <a:ea typeface="Calibri" panose="020F0502020204030204" pitchFamily="34" charset="0"/>
              </a:rPr>
              <a:t>per il </a:t>
            </a:r>
            <a:r>
              <a:rPr lang="it-IT" u="sng" dirty="0" smtClean="0">
                <a:solidFill>
                  <a:srgbClr val="FF0000"/>
                </a:solidFill>
                <a:latin typeface="Calibri" panose="020F0502020204030204" pitchFamily="34" charset="0"/>
                <a:ea typeface="Calibri" panose="020F0502020204030204" pitchFamily="34" charset="0"/>
              </a:rPr>
              <a:t>primo mese di sperimentazione</a:t>
            </a:r>
            <a:r>
              <a:rPr lang="it-IT" dirty="0" smtClean="0">
                <a:latin typeface="Calibri" panose="020F0502020204030204" pitchFamily="34" charset="0"/>
                <a:ea typeface="Calibri" panose="020F0502020204030204" pitchFamily="34" charset="0"/>
              </a:rPr>
              <a:t>, </a:t>
            </a:r>
            <a:r>
              <a:rPr lang="it-IT" dirty="0">
                <a:latin typeface="Calibri" panose="020F0502020204030204" pitchFamily="34" charset="0"/>
                <a:ea typeface="Calibri" panose="020F0502020204030204" pitchFamily="34" charset="0"/>
              </a:rPr>
              <a:t>i Responsabili di struttura daranno </a:t>
            </a:r>
            <a:r>
              <a:rPr lang="it-IT" u="sng" dirty="0">
                <a:solidFill>
                  <a:srgbClr val="FF0000"/>
                </a:solidFill>
                <a:latin typeface="Calibri" panose="020F0502020204030204" pitchFamily="34" charset="0"/>
                <a:ea typeface="Calibri" panose="020F0502020204030204" pitchFamily="34" charset="0"/>
              </a:rPr>
              <a:t>priorità</a:t>
            </a:r>
            <a:r>
              <a:rPr lang="it-IT" dirty="0">
                <a:latin typeface="Calibri" panose="020F0502020204030204" pitchFamily="34" charset="0"/>
                <a:ea typeface="Calibri" panose="020F0502020204030204" pitchFamily="34" charset="0"/>
              </a:rPr>
              <a:t> </a:t>
            </a:r>
            <a:r>
              <a:rPr lang="it-IT" dirty="0">
                <a:solidFill>
                  <a:srgbClr val="FF0000"/>
                </a:solidFill>
                <a:latin typeface="Calibri" panose="020F0502020204030204" pitchFamily="34" charset="0"/>
                <a:ea typeface="Calibri" panose="020F0502020204030204" pitchFamily="34" charset="0"/>
              </a:rPr>
              <a:t>ai dipendenti che dichiarino di avvalersi abitualmente dei mezzi di trasporto pubblico </a:t>
            </a:r>
            <a:r>
              <a:rPr lang="it-IT" dirty="0">
                <a:latin typeface="Calibri" panose="020F0502020204030204" pitchFamily="34" charset="0"/>
                <a:ea typeface="Calibri" panose="020F0502020204030204" pitchFamily="34" charset="0"/>
              </a:rPr>
              <a:t>per la distanza domicilio-luogo di lavoro.</a:t>
            </a:r>
            <a:endParaRPr lang="it-IT" sz="1800" dirty="0">
              <a:effectLst/>
              <a:latin typeface="Calibri" panose="020F0502020204030204" pitchFamily="34" charset="0"/>
              <a:ea typeface="Calibri" panose="020F0502020204030204" pitchFamily="34" charset="0"/>
            </a:endParaRPr>
          </a:p>
          <a:p>
            <a:pPr algn="just"/>
            <a:endParaRPr lang="it-IT" dirty="0">
              <a:latin typeface="Calibri" panose="020F0502020204030204" pitchFamily="34" charset="0"/>
              <a:ea typeface="Calibri" panose="020F0502020204030204" pitchFamily="34" charset="0"/>
            </a:endParaRPr>
          </a:p>
          <a:p>
            <a:pPr algn="just"/>
            <a:r>
              <a:rPr lang="it-IT" dirty="0">
                <a:latin typeface="Calibri" panose="020F0502020204030204" pitchFamily="34" charset="0"/>
                <a:ea typeface="Calibri" panose="020F0502020204030204" pitchFamily="34" charset="0"/>
              </a:rPr>
              <a:t>Nell’ipotesi di </a:t>
            </a:r>
            <a:r>
              <a:rPr lang="it-IT" dirty="0">
                <a:solidFill>
                  <a:srgbClr val="FF0000"/>
                </a:solidFill>
                <a:latin typeface="Calibri" panose="020F0502020204030204" pitchFamily="34" charset="0"/>
                <a:ea typeface="Calibri" panose="020F0502020204030204" pitchFamily="34" charset="0"/>
              </a:rPr>
              <a:t>quarantena di convivente disposta dal Dipartimento di prevenzione della azienda sanitaria locale (ASL) territorialmente competente a seguito di contatto ovunque avvenuto o di quarantena </a:t>
            </a:r>
            <a:r>
              <a:rPr lang="it-IT" dirty="0" smtClean="0">
                <a:solidFill>
                  <a:srgbClr val="FF0000"/>
                </a:solidFill>
                <a:latin typeface="Calibri" panose="020F0502020204030204" pitchFamily="34" charset="0"/>
                <a:ea typeface="Calibri" panose="020F0502020204030204" pitchFamily="34" charset="0"/>
              </a:rPr>
              <a:t>o </a:t>
            </a:r>
            <a:r>
              <a:rPr lang="it-IT" dirty="0" err="1">
                <a:solidFill>
                  <a:srgbClr val="FF0000"/>
                </a:solidFill>
                <a:latin typeface="Calibri" panose="020F0502020204030204" pitchFamily="34" charset="0"/>
                <a:ea typeface="Calibri" panose="020F0502020204030204" pitchFamily="34" charset="0"/>
              </a:rPr>
              <a:t>autosorveglianza</a:t>
            </a:r>
            <a:r>
              <a:rPr lang="it-IT" dirty="0">
                <a:solidFill>
                  <a:srgbClr val="FF0000"/>
                </a:solidFill>
                <a:latin typeface="Calibri" panose="020F0502020204030204" pitchFamily="34" charset="0"/>
                <a:ea typeface="Calibri" panose="020F0502020204030204" pitchFamily="34" charset="0"/>
              </a:rPr>
              <a:t> del dipendente stesso</a:t>
            </a:r>
            <a:r>
              <a:rPr lang="it-IT" dirty="0">
                <a:latin typeface="Calibri" panose="020F0502020204030204" pitchFamily="34" charset="0"/>
                <a:ea typeface="Calibri" panose="020F0502020204030204" pitchFamily="34" charset="0"/>
              </a:rPr>
              <a:t>, </a:t>
            </a:r>
            <a:r>
              <a:rPr lang="it-IT" sz="1800" dirty="0" smtClean="0">
                <a:effectLst/>
                <a:latin typeface="Calibri" panose="020F0502020204030204" pitchFamily="34" charset="0"/>
                <a:ea typeface="Calibri" panose="020F0502020204030204" pitchFamily="34" charset="0"/>
              </a:rPr>
              <a:t>il </a:t>
            </a:r>
            <a:r>
              <a:rPr lang="it-IT" sz="1800" dirty="0">
                <a:effectLst/>
                <a:latin typeface="Calibri" panose="020F0502020204030204" pitchFamily="34" charset="0"/>
                <a:ea typeface="Calibri" panose="020F0502020204030204" pitchFamily="34" charset="0"/>
              </a:rPr>
              <a:t>dipendente può concordare con il Responsabile della struttura di prestare la propria attività lavorativa in modalità agile, sottoscrivendo un accordo individuale secondo le modalità sopra riportate ovvero integrando l’accordo individuale - se esistente - mediante la trasmissione all’UGPTA di una dichiarazione del Dipendente con allegata documentazione di supporto da cui si evinca il periodo di riferimento, vistata dal Responsabile della struttura.</a:t>
            </a:r>
            <a:endParaRPr lang="it-IT" dirty="0"/>
          </a:p>
        </p:txBody>
      </p:sp>
      <p:sp>
        <p:nvSpPr>
          <p:cNvPr id="3" name="CasellaDiTesto 2">
            <a:extLst>
              <a:ext uri="{FF2B5EF4-FFF2-40B4-BE49-F238E27FC236}">
                <a16:creationId xmlns:a16="http://schemas.microsoft.com/office/drawing/2014/main" id="{B4FC4C3B-477F-46B2-B5F1-869CC2DBC098}"/>
              </a:ext>
            </a:extLst>
          </p:cNvPr>
          <p:cNvSpPr txBox="1"/>
          <p:nvPr/>
        </p:nvSpPr>
        <p:spPr>
          <a:xfrm>
            <a:off x="4832503" y="633792"/>
            <a:ext cx="2081147" cy="461665"/>
          </a:xfrm>
          <a:prstGeom prst="rect">
            <a:avLst/>
          </a:prstGeom>
          <a:noFill/>
        </p:spPr>
        <p:txBody>
          <a:bodyPr wrap="none" rtlCol="0">
            <a:spAutoFit/>
          </a:bodyPr>
          <a:lstStyle/>
          <a:p>
            <a:r>
              <a:rPr lang="it-IT" sz="2400" b="1" dirty="0">
                <a:solidFill>
                  <a:schemeClr val="tx2"/>
                </a:solidFill>
                <a:latin typeface="Calibri" panose="020F0502020204030204" pitchFamily="34" charset="0"/>
              </a:rPr>
              <a:t>Casi particolari</a:t>
            </a:r>
          </a:p>
        </p:txBody>
      </p:sp>
    </p:spTree>
    <p:extLst>
      <p:ext uri="{BB962C8B-B14F-4D97-AF65-F5344CB8AC3E}">
        <p14:creationId xmlns:p14="http://schemas.microsoft.com/office/powerpoint/2010/main" val="1136749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9E2264CA-A42C-4F49-AD85-FCCB11FE13FB}"/>
              </a:ext>
            </a:extLst>
          </p:cNvPr>
          <p:cNvSpPr/>
          <p:nvPr/>
        </p:nvSpPr>
        <p:spPr>
          <a:xfrm>
            <a:off x="0" y="0"/>
            <a:ext cx="12192000" cy="6858000"/>
          </a:xfrm>
          <a:prstGeom prst="rect">
            <a:avLst/>
          </a:prstGeom>
          <a:ln w="254000">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2" name="CasellaDiTesto 1">
            <a:extLst>
              <a:ext uri="{FF2B5EF4-FFF2-40B4-BE49-F238E27FC236}">
                <a16:creationId xmlns:a16="http://schemas.microsoft.com/office/drawing/2014/main" id="{F27304F4-04EA-4B3D-816A-18A47F27E31F}"/>
              </a:ext>
            </a:extLst>
          </p:cNvPr>
          <p:cNvSpPr txBox="1"/>
          <p:nvPr/>
        </p:nvSpPr>
        <p:spPr>
          <a:xfrm>
            <a:off x="4087710" y="298212"/>
            <a:ext cx="4182042" cy="461665"/>
          </a:xfrm>
          <a:prstGeom prst="rect">
            <a:avLst/>
          </a:prstGeom>
          <a:noFill/>
        </p:spPr>
        <p:txBody>
          <a:bodyPr wrap="none" rtlCol="0">
            <a:spAutoFit/>
          </a:bodyPr>
          <a:lstStyle/>
          <a:p>
            <a:r>
              <a:rPr lang="it-IT" sz="2400" b="1" dirty="0">
                <a:solidFill>
                  <a:schemeClr val="tx2"/>
                </a:solidFill>
                <a:latin typeface="Calibri" panose="020F0502020204030204" pitchFamily="34" charset="0"/>
              </a:rPr>
              <a:t>Accordi individuali – Contenuto</a:t>
            </a:r>
          </a:p>
        </p:txBody>
      </p:sp>
      <p:sp>
        <p:nvSpPr>
          <p:cNvPr id="4" name="CasellaDiTesto 3">
            <a:extLst>
              <a:ext uri="{FF2B5EF4-FFF2-40B4-BE49-F238E27FC236}">
                <a16:creationId xmlns:a16="http://schemas.microsoft.com/office/drawing/2014/main" id="{3E5D6E06-02E4-405B-A5B7-FC85DFB30091}"/>
              </a:ext>
            </a:extLst>
          </p:cNvPr>
          <p:cNvSpPr txBox="1"/>
          <p:nvPr/>
        </p:nvSpPr>
        <p:spPr>
          <a:xfrm>
            <a:off x="1011519" y="1198387"/>
            <a:ext cx="10319657" cy="3754874"/>
          </a:xfrm>
          <a:prstGeom prst="rect">
            <a:avLst/>
          </a:prstGeom>
          <a:noFill/>
        </p:spPr>
        <p:txBody>
          <a:bodyPr wrap="square" rtlCol="0">
            <a:spAutoFit/>
          </a:bodyPr>
          <a:lstStyle/>
          <a:p>
            <a:pPr algn="just">
              <a:lnSpc>
                <a:spcPct val="150000"/>
              </a:lnSpc>
              <a:spcAft>
                <a:spcPts val="800"/>
              </a:spcAft>
              <a:tabLst>
                <a:tab pos="3810" algn="l"/>
              </a:tabLst>
            </a:pPr>
            <a:r>
              <a:rPr lang="it-IT" sz="1800" dirty="0">
                <a:effectLst/>
                <a:latin typeface="Calibri" panose="020F0502020204030204" pitchFamily="34" charset="0"/>
                <a:ea typeface="Calibri" panose="020F0502020204030204" pitchFamily="34" charset="0"/>
              </a:rPr>
              <a:t>Nell’accordo individuale vanno indicati:</a:t>
            </a:r>
          </a:p>
          <a:p>
            <a:pPr algn="just">
              <a:lnSpc>
                <a:spcPct val="150000"/>
              </a:lnSpc>
              <a:spcAft>
                <a:spcPts val="800"/>
              </a:spcAft>
              <a:tabLst>
                <a:tab pos="3810" algn="l"/>
              </a:tabLst>
            </a:pPr>
            <a:r>
              <a:rPr lang="it-IT" sz="1800" dirty="0">
                <a:effectLst/>
                <a:latin typeface="Calibri" panose="020F0502020204030204" pitchFamily="34" charset="0"/>
                <a:ea typeface="Calibri" panose="020F0502020204030204" pitchFamily="34" charset="0"/>
              </a:rPr>
              <a:t>a) attività da </a:t>
            </a:r>
            <a:r>
              <a:rPr lang="it-IT" sz="1800" dirty="0" smtClean="0">
                <a:effectLst/>
                <a:latin typeface="Calibri" panose="020F0502020204030204" pitchFamily="34" charset="0"/>
                <a:ea typeface="Calibri" panose="020F0502020204030204" pitchFamily="34" charset="0"/>
              </a:rPr>
              <a:t>svolgere</a:t>
            </a:r>
            <a:r>
              <a:rPr lang="it-IT" dirty="0">
                <a:latin typeface="Calibri" panose="020F0502020204030204" pitchFamily="34" charset="0"/>
                <a:ea typeface="Calibri" panose="020F0502020204030204" pitchFamily="34" charset="0"/>
              </a:rPr>
              <a:t>;</a:t>
            </a:r>
            <a:r>
              <a:rPr lang="it-IT" sz="1800" dirty="0">
                <a:effectLst/>
                <a:latin typeface="Calibri" panose="020F0502020204030204" pitchFamily="34" charset="0"/>
                <a:ea typeface="Calibri" panose="020F0502020204030204" pitchFamily="34" charset="0"/>
              </a:rPr>
              <a:t>     </a:t>
            </a:r>
          </a:p>
          <a:p>
            <a:pPr marL="43180" indent="-43180" algn="just">
              <a:lnSpc>
                <a:spcPct val="150000"/>
              </a:lnSpc>
              <a:spcAft>
                <a:spcPts val="800"/>
              </a:spcAft>
              <a:tabLst>
                <a:tab pos="3810" algn="l"/>
              </a:tabLst>
            </a:pPr>
            <a:r>
              <a:rPr lang="it-IT" sz="1800" dirty="0">
                <a:effectLst/>
                <a:latin typeface="Calibri" panose="020F0502020204030204" pitchFamily="34" charset="0"/>
                <a:ea typeface="Calibri" panose="020F0502020204030204" pitchFamily="34" charset="0"/>
              </a:rPr>
              <a:t>b) obiettivi da raggiungere ed eventuali priorità da </a:t>
            </a:r>
            <a:r>
              <a:rPr lang="it-IT" sz="1800" dirty="0" smtClean="0">
                <a:effectLst/>
                <a:latin typeface="Calibri" panose="020F0502020204030204" pitchFamily="34" charset="0"/>
                <a:ea typeface="Calibri" panose="020F0502020204030204" pitchFamily="34" charset="0"/>
              </a:rPr>
              <a:t>rispettare; </a:t>
            </a:r>
            <a:r>
              <a:rPr lang="it-IT" sz="1800" dirty="0">
                <a:effectLst/>
                <a:latin typeface="Calibri" panose="020F0502020204030204" pitchFamily="34" charset="0"/>
                <a:ea typeface="Calibri" panose="020F0502020204030204" pitchFamily="34" charset="0"/>
              </a:rPr>
              <a:t>     </a:t>
            </a:r>
          </a:p>
          <a:p>
            <a:pPr marL="43180" indent="-43180" algn="just">
              <a:lnSpc>
                <a:spcPct val="150000"/>
              </a:lnSpc>
              <a:spcAft>
                <a:spcPts val="800"/>
              </a:spcAft>
              <a:tabLst>
                <a:tab pos="3810" algn="l"/>
              </a:tabLst>
            </a:pPr>
            <a:r>
              <a:rPr lang="it-IT" sz="1800" dirty="0">
                <a:effectLst/>
                <a:latin typeface="Calibri" panose="020F0502020204030204" pitchFamily="34" charset="0"/>
                <a:ea typeface="Calibri" panose="020F0502020204030204" pitchFamily="34" charset="0"/>
              </a:rPr>
              <a:t>c) durata </a:t>
            </a:r>
            <a:r>
              <a:rPr lang="it-IT" sz="1800" dirty="0" smtClean="0">
                <a:effectLst/>
                <a:latin typeface="Calibri" panose="020F0502020204030204" pitchFamily="34" charset="0"/>
                <a:ea typeface="Calibri" panose="020F0502020204030204" pitchFamily="34" charset="0"/>
              </a:rPr>
              <a:t>dell’accordo; </a:t>
            </a:r>
            <a:endParaRPr lang="it-IT" sz="1800" dirty="0">
              <a:effectLst/>
              <a:latin typeface="Calibri" panose="020F0502020204030204" pitchFamily="34" charset="0"/>
              <a:ea typeface="Calibri" panose="020F0502020204030204" pitchFamily="34" charset="0"/>
            </a:endParaRPr>
          </a:p>
          <a:p>
            <a:pPr marL="43180" indent="-43180" algn="just">
              <a:lnSpc>
                <a:spcPct val="150000"/>
              </a:lnSpc>
              <a:spcAft>
                <a:spcPts val="800"/>
              </a:spcAft>
              <a:tabLst>
                <a:tab pos="3810" algn="l"/>
              </a:tabLst>
            </a:pPr>
            <a:r>
              <a:rPr lang="it-IT" sz="1800" dirty="0">
                <a:effectLst/>
                <a:latin typeface="Calibri" panose="020F0502020204030204" pitchFamily="34" charset="0"/>
                <a:ea typeface="Calibri" panose="020F0502020204030204" pitchFamily="34" charset="0"/>
              </a:rPr>
              <a:t>d) strumenti di lavoro </a:t>
            </a:r>
            <a:r>
              <a:rPr lang="it-IT" sz="1800" dirty="0" smtClean="0">
                <a:effectLst/>
                <a:latin typeface="Calibri" panose="020F0502020204030204" pitchFamily="34" charset="0"/>
                <a:ea typeface="Calibri" panose="020F0502020204030204" pitchFamily="34" charset="0"/>
              </a:rPr>
              <a:t>previsti/proposti</a:t>
            </a:r>
            <a:r>
              <a:rPr lang="it-IT" dirty="0">
                <a:latin typeface="Calibri" panose="020F0502020204030204" pitchFamily="34" charset="0"/>
                <a:ea typeface="Calibri" panose="020F0502020204030204" pitchFamily="34" charset="0"/>
              </a:rPr>
              <a:t>;</a:t>
            </a:r>
            <a:r>
              <a:rPr lang="it-IT" sz="1800" dirty="0">
                <a:effectLst/>
                <a:latin typeface="Calibri" panose="020F0502020204030204" pitchFamily="34" charset="0"/>
                <a:ea typeface="Calibri" panose="020F0502020204030204" pitchFamily="34" charset="0"/>
              </a:rPr>
              <a:t>     </a:t>
            </a:r>
          </a:p>
          <a:p>
            <a:pPr marL="43180" indent="-43180" algn="just">
              <a:lnSpc>
                <a:spcPct val="150000"/>
              </a:lnSpc>
              <a:spcAft>
                <a:spcPts val="800"/>
              </a:spcAft>
              <a:tabLst>
                <a:tab pos="3810" algn="l"/>
              </a:tabLst>
            </a:pPr>
            <a:r>
              <a:rPr lang="it-IT" sz="1800" dirty="0">
                <a:effectLst/>
                <a:latin typeface="Calibri" panose="020F0502020204030204" pitchFamily="34" charset="0"/>
                <a:ea typeface="Calibri" panose="020F0502020204030204" pitchFamily="34" charset="0"/>
              </a:rPr>
              <a:t>f) fasce di </a:t>
            </a:r>
            <a:r>
              <a:rPr lang="it-IT" sz="1800" dirty="0" err="1">
                <a:effectLst/>
                <a:latin typeface="Calibri" panose="020F0502020204030204" pitchFamily="34" charset="0"/>
                <a:ea typeface="Calibri" panose="020F0502020204030204" pitchFamily="34" charset="0"/>
              </a:rPr>
              <a:t>contattabilità</a:t>
            </a:r>
            <a:r>
              <a:rPr lang="it-IT" sz="1800" dirty="0">
                <a:effectLst/>
                <a:latin typeface="Calibri" panose="020F0502020204030204" pitchFamily="34" charset="0"/>
                <a:ea typeface="Calibri" panose="020F0502020204030204" pitchFamily="34" charset="0"/>
              </a:rPr>
              <a:t> di almeno quattro ore al giorno (anche discontinue</a:t>
            </a:r>
            <a:r>
              <a:rPr lang="it-IT" sz="1800" dirty="0" smtClean="0">
                <a:effectLst/>
                <a:latin typeface="Calibri" panose="020F0502020204030204" pitchFamily="34" charset="0"/>
                <a:ea typeface="Calibri" panose="020F0502020204030204" pitchFamily="34" charset="0"/>
              </a:rPr>
              <a:t>); </a:t>
            </a:r>
            <a:r>
              <a:rPr lang="it-IT" sz="1800" dirty="0">
                <a:effectLst/>
                <a:latin typeface="Calibri" panose="020F0502020204030204" pitchFamily="34" charset="0"/>
                <a:ea typeface="Calibri" panose="020F0502020204030204" pitchFamily="34" charset="0"/>
              </a:rPr>
              <a:t>     </a:t>
            </a:r>
          </a:p>
          <a:p>
            <a:r>
              <a:rPr lang="it-IT" sz="1800" dirty="0">
                <a:effectLst/>
                <a:latin typeface="Calibri" panose="020F0502020204030204" pitchFamily="34" charset="0"/>
                <a:ea typeface="Calibri" panose="020F0502020204030204" pitchFamily="34" charset="0"/>
              </a:rPr>
              <a:t>g) modalità e periodicità di verifica dell’attività svolta: </a:t>
            </a:r>
            <a:r>
              <a:rPr lang="it-IT" sz="1800" u="sng" dirty="0">
                <a:effectLst/>
                <a:latin typeface="Calibri" panose="020F0502020204030204" pitchFamily="34" charset="0"/>
                <a:ea typeface="Calibri" panose="020F0502020204030204" pitchFamily="34" charset="0"/>
              </a:rPr>
              <a:t>relazione da consegnare al responsabile della struttura in forma scritta con cadenza trimestrale (non modificabile).  </a:t>
            </a:r>
            <a:endParaRPr lang="it-IT" u="sng" dirty="0"/>
          </a:p>
        </p:txBody>
      </p:sp>
    </p:spTree>
    <p:extLst>
      <p:ext uri="{BB962C8B-B14F-4D97-AF65-F5344CB8AC3E}">
        <p14:creationId xmlns:p14="http://schemas.microsoft.com/office/powerpoint/2010/main" val="698868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DBB82B2-8A59-4805-9206-15115ED67C51}"/>
              </a:ext>
            </a:extLst>
          </p:cNvPr>
          <p:cNvSpPr/>
          <p:nvPr/>
        </p:nvSpPr>
        <p:spPr>
          <a:xfrm>
            <a:off x="0" y="0"/>
            <a:ext cx="12192000" cy="6858000"/>
          </a:xfrm>
          <a:prstGeom prst="rect">
            <a:avLst/>
          </a:prstGeom>
          <a:ln w="254000">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2" name="CasellaDiTesto 1">
            <a:extLst>
              <a:ext uri="{FF2B5EF4-FFF2-40B4-BE49-F238E27FC236}">
                <a16:creationId xmlns:a16="http://schemas.microsoft.com/office/drawing/2014/main" id="{1F81841A-DD61-480D-B87C-8B5C86AB9B4A}"/>
              </a:ext>
            </a:extLst>
          </p:cNvPr>
          <p:cNvSpPr txBox="1"/>
          <p:nvPr/>
        </p:nvSpPr>
        <p:spPr>
          <a:xfrm>
            <a:off x="1991596" y="269099"/>
            <a:ext cx="8712000" cy="461665"/>
          </a:xfrm>
          <a:prstGeom prst="rect">
            <a:avLst/>
          </a:prstGeom>
          <a:noFill/>
        </p:spPr>
        <p:txBody>
          <a:bodyPr wrap="none" rtlCol="0">
            <a:spAutoFit/>
          </a:bodyPr>
          <a:lstStyle/>
          <a:p>
            <a:r>
              <a:rPr lang="it-IT" sz="2400" b="1" dirty="0">
                <a:solidFill>
                  <a:schemeClr val="tx2"/>
                </a:solidFill>
              </a:rPr>
              <a:t>Modalità di svolgimento della prestazione lavorativa in lavoro agile</a:t>
            </a:r>
          </a:p>
        </p:txBody>
      </p:sp>
      <p:sp>
        <p:nvSpPr>
          <p:cNvPr id="3" name="CasellaDiTesto 2">
            <a:extLst>
              <a:ext uri="{FF2B5EF4-FFF2-40B4-BE49-F238E27FC236}">
                <a16:creationId xmlns:a16="http://schemas.microsoft.com/office/drawing/2014/main" id="{262B6738-72FF-4AE9-AB44-43898641242D}"/>
              </a:ext>
            </a:extLst>
          </p:cNvPr>
          <p:cNvSpPr txBox="1"/>
          <p:nvPr/>
        </p:nvSpPr>
        <p:spPr>
          <a:xfrm>
            <a:off x="433346" y="1003975"/>
            <a:ext cx="11207932" cy="4524315"/>
          </a:xfrm>
          <a:prstGeom prst="rect">
            <a:avLst/>
          </a:prstGeom>
          <a:noFill/>
        </p:spPr>
        <p:txBody>
          <a:bodyPr wrap="square" rtlCol="0">
            <a:spAutoFit/>
          </a:bodyPr>
          <a:lstStyle/>
          <a:p>
            <a:pPr marL="342900" indent="-342900" algn="just">
              <a:buFont typeface="+mj-lt"/>
              <a:buAutoNum type="arabicPeriod"/>
            </a:pPr>
            <a:r>
              <a:rPr lang="it-IT" sz="1800" dirty="0">
                <a:effectLst/>
                <a:latin typeface="Calibri" panose="020F0502020204030204" pitchFamily="34" charset="0"/>
                <a:ea typeface="Calibri" panose="020F0502020204030204" pitchFamily="34" charset="0"/>
              </a:rPr>
              <a:t>Il luogo di lavoro presso il quale il/la Dipendente svolge la prestazione in modalità lavoro agile coincide, di norma, con la propria dimora abituale (</a:t>
            </a:r>
            <a:r>
              <a:rPr lang="it-IT" sz="1800" dirty="0">
                <a:solidFill>
                  <a:srgbClr val="FF0000"/>
                </a:solidFill>
                <a:effectLst/>
                <a:latin typeface="Calibri" panose="020F0502020204030204" pitchFamily="34" charset="0"/>
                <a:ea typeface="Calibri" panose="020F0502020204030204" pitchFamily="34" charset="0"/>
              </a:rPr>
              <a:t>ogni diversa collocazione deve essere autorizzata dall’Amministrazione se superiore alla giornata</a:t>
            </a:r>
            <a:r>
              <a:rPr lang="it-IT" sz="1800" dirty="0">
                <a:effectLst/>
                <a:latin typeface="Calibri" panose="020F0502020204030204" pitchFamily="34" charset="0"/>
                <a:ea typeface="Calibri" panose="020F0502020204030204" pitchFamily="34" charset="0"/>
              </a:rPr>
              <a:t>).</a:t>
            </a:r>
          </a:p>
          <a:p>
            <a:pPr marL="342900" indent="-342900" algn="just">
              <a:buFont typeface="+mj-lt"/>
              <a:buAutoNum type="arabicPeriod"/>
            </a:pPr>
            <a:r>
              <a:rPr lang="it-IT" sz="1800" dirty="0">
                <a:effectLst/>
                <a:latin typeface="Calibri" panose="020F0502020204030204" pitchFamily="34" charset="0"/>
                <a:ea typeface="Calibri" panose="020F0502020204030204" pitchFamily="34" charset="0"/>
              </a:rPr>
              <a:t>La prestazione lavorativa si effettuerà, di massima, in correlazione temporale con l’orario normale applicabile alla struttura di appartenenza. Le parti concordano nel definire come </a:t>
            </a:r>
            <a:r>
              <a:rPr lang="it-IT" sz="1800" dirty="0">
                <a:solidFill>
                  <a:srgbClr val="FF0000"/>
                </a:solidFill>
                <a:effectLst/>
                <a:latin typeface="Calibri" panose="020F0502020204030204" pitchFamily="34" charset="0"/>
                <a:ea typeface="Calibri" panose="020F0502020204030204" pitchFamily="34" charset="0"/>
              </a:rPr>
              <a:t>”fasce orarie di </a:t>
            </a:r>
            <a:r>
              <a:rPr lang="it-IT" sz="1800" dirty="0" err="1">
                <a:solidFill>
                  <a:srgbClr val="FF0000"/>
                </a:solidFill>
                <a:effectLst/>
                <a:latin typeface="Calibri" panose="020F0502020204030204" pitchFamily="34" charset="0"/>
                <a:ea typeface="Calibri" panose="020F0502020204030204" pitchFamily="34" charset="0"/>
              </a:rPr>
              <a:t>contattabilità</a:t>
            </a:r>
            <a:r>
              <a:rPr lang="it-IT" sz="1800" dirty="0">
                <a:solidFill>
                  <a:srgbClr val="FF0000"/>
                </a:solidFill>
                <a:effectLst/>
                <a:latin typeface="Calibri" panose="020F0502020204030204" pitchFamily="34" charset="0"/>
                <a:ea typeface="Calibri" panose="020F0502020204030204" pitchFamily="34" charset="0"/>
              </a:rPr>
              <a:t>”</a:t>
            </a:r>
            <a:r>
              <a:rPr lang="it-IT" sz="1800" dirty="0">
                <a:effectLst/>
                <a:latin typeface="Calibri" panose="020F0502020204030204" pitchFamily="34" charset="0"/>
                <a:ea typeface="Calibri" panose="020F0502020204030204" pitchFamily="34" charset="0"/>
              </a:rPr>
              <a:t>, per almeno 4 ore anche discontinue,  i periodi di tempo durante i quali il/la Dipendente si impegna ad essere contattabile via email, telefono ecc. Durante tali fasce il/la Dipendente sarà tenuta a rispondere tempestivamente a tutti i portatori di interesse che abbiano necessità di interloquire in tempi brevi. </a:t>
            </a:r>
          </a:p>
          <a:p>
            <a:pPr marL="342900" indent="-342900" algn="just">
              <a:buFont typeface="+mj-lt"/>
              <a:buAutoNum type="arabicPeriod"/>
            </a:pPr>
            <a:r>
              <a:rPr lang="it-IT" sz="1800" dirty="0">
                <a:effectLst/>
                <a:latin typeface="Calibri" panose="020F0502020204030204" pitchFamily="34" charset="0"/>
                <a:ea typeface="Calibri" panose="020F0502020204030204" pitchFamily="34" charset="0"/>
              </a:rPr>
              <a:t>Sono assicurate al/la Dipendente </a:t>
            </a:r>
            <a:r>
              <a:rPr lang="it-IT" sz="1800" dirty="0">
                <a:solidFill>
                  <a:srgbClr val="FF0000"/>
                </a:solidFill>
                <a:effectLst/>
                <a:latin typeface="Calibri" panose="020F0502020204030204" pitchFamily="34" charset="0"/>
                <a:ea typeface="Calibri" panose="020F0502020204030204" pitchFamily="34" charset="0"/>
              </a:rPr>
              <a:t>11 ore di riposo consecutive nelle 24 ore </a:t>
            </a:r>
            <a:r>
              <a:rPr lang="it-IT" sz="1800" dirty="0">
                <a:effectLst/>
                <a:latin typeface="Calibri" panose="020F0502020204030204" pitchFamily="34" charset="0"/>
                <a:ea typeface="Calibri" panose="020F0502020204030204" pitchFamily="34" charset="0"/>
              </a:rPr>
              <a:t>e tutte le pause previste dai contratti collettivi nazionali e dalle normative nel tempo vigenti, tra cui quelle previste dal D. Lgs. n. 81/2008 e successive modifiche ed integrazioni nonché eventuali prescrizioni del medico competente</a:t>
            </a:r>
          </a:p>
          <a:p>
            <a:pPr marL="342900" indent="-342900" algn="just">
              <a:buFont typeface="+mj-lt"/>
              <a:buAutoNum type="arabicPeriod"/>
            </a:pPr>
            <a:r>
              <a:rPr lang="it-IT" sz="1800" dirty="0">
                <a:effectLst/>
                <a:latin typeface="Calibri" panose="020F0502020204030204" pitchFamily="34" charset="0"/>
                <a:ea typeface="Calibri" panose="020F0502020204030204" pitchFamily="34" charset="0"/>
              </a:rPr>
              <a:t>Il Responsabile di Struttura potrà, in deroga all’organizzazione già pianificata, richiamare, per sopravvenute esigenze di servizio il dipendente in sede, con comunicazione che deve pervenire in tempo utile per la ripresa del servizio, e comunque, almeno il giorno prima. </a:t>
            </a:r>
            <a:r>
              <a:rPr lang="it-IT" sz="1800" dirty="0">
                <a:solidFill>
                  <a:srgbClr val="FF0000"/>
                </a:solidFill>
                <a:effectLst/>
                <a:latin typeface="Calibri" panose="020F0502020204030204" pitchFamily="34" charset="0"/>
                <a:ea typeface="Calibri" panose="020F0502020204030204" pitchFamily="34" charset="0"/>
              </a:rPr>
              <a:t>Il rientro in servizio non comporta il diritto al recupero delle giornate di lavoro agile non fruite.</a:t>
            </a:r>
          </a:p>
          <a:p>
            <a:pPr marL="342900" indent="-342900" algn="just">
              <a:buFont typeface="+mj-lt"/>
              <a:buAutoNum type="arabicPeriod"/>
            </a:pPr>
            <a:endParaRPr lang="it-IT" dirty="0"/>
          </a:p>
        </p:txBody>
      </p:sp>
    </p:spTree>
    <p:extLst>
      <p:ext uri="{BB962C8B-B14F-4D97-AF65-F5344CB8AC3E}">
        <p14:creationId xmlns:p14="http://schemas.microsoft.com/office/powerpoint/2010/main" val="328719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66BCF307-2043-4B47-973A-7A1F598C5C74}"/>
              </a:ext>
            </a:extLst>
          </p:cNvPr>
          <p:cNvSpPr/>
          <p:nvPr/>
        </p:nvSpPr>
        <p:spPr>
          <a:xfrm>
            <a:off x="0" y="0"/>
            <a:ext cx="12192000" cy="6858000"/>
          </a:xfrm>
          <a:prstGeom prst="rect">
            <a:avLst/>
          </a:prstGeom>
          <a:ln w="254000">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2" name="CasellaDiTesto 1">
            <a:extLst>
              <a:ext uri="{FF2B5EF4-FFF2-40B4-BE49-F238E27FC236}">
                <a16:creationId xmlns:a16="http://schemas.microsoft.com/office/drawing/2014/main" id="{D991D5CE-8045-4E16-BC13-60586AA3A575}"/>
              </a:ext>
            </a:extLst>
          </p:cNvPr>
          <p:cNvSpPr txBox="1"/>
          <p:nvPr/>
        </p:nvSpPr>
        <p:spPr>
          <a:xfrm>
            <a:off x="2361821" y="487108"/>
            <a:ext cx="6967613" cy="461665"/>
          </a:xfrm>
          <a:prstGeom prst="rect">
            <a:avLst/>
          </a:prstGeom>
          <a:noFill/>
        </p:spPr>
        <p:txBody>
          <a:bodyPr wrap="none" rtlCol="0">
            <a:spAutoFit/>
          </a:bodyPr>
          <a:lstStyle/>
          <a:p>
            <a:r>
              <a:rPr lang="it-IT" sz="2400" b="1" dirty="0">
                <a:solidFill>
                  <a:schemeClr val="tx2"/>
                </a:solidFill>
              </a:rPr>
              <a:t>Straordinario, Fringe  Benefit e dotazione informatica</a:t>
            </a:r>
          </a:p>
        </p:txBody>
      </p:sp>
      <p:sp>
        <p:nvSpPr>
          <p:cNvPr id="5" name="CasellaDiTesto 4">
            <a:extLst>
              <a:ext uri="{FF2B5EF4-FFF2-40B4-BE49-F238E27FC236}">
                <a16:creationId xmlns:a16="http://schemas.microsoft.com/office/drawing/2014/main" id="{AF3322D1-7D3C-4192-A07F-F299F4FF7C88}"/>
              </a:ext>
            </a:extLst>
          </p:cNvPr>
          <p:cNvSpPr txBox="1"/>
          <p:nvPr/>
        </p:nvSpPr>
        <p:spPr>
          <a:xfrm>
            <a:off x="836024" y="1077238"/>
            <a:ext cx="9861892" cy="3416320"/>
          </a:xfrm>
          <a:prstGeom prst="rect">
            <a:avLst/>
          </a:prstGeom>
          <a:noFill/>
        </p:spPr>
        <p:txBody>
          <a:bodyPr wrap="square" rtlCol="0">
            <a:spAutoFit/>
          </a:bodyPr>
          <a:lstStyle/>
          <a:p>
            <a:pPr algn="just"/>
            <a:r>
              <a:rPr lang="it-IT" dirty="0">
                <a:latin typeface="Calibri" panose="020F0502020204030204" pitchFamily="34" charset="0"/>
                <a:ea typeface="Calibri" panose="020F0502020204030204" pitchFamily="34" charset="0"/>
              </a:rPr>
              <a:t>Per effetto della distribuzione flessibile del tempo di lavoro, nelle giornate di attività in lavoro agile </a:t>
            </a:r>
            <a:r>
              <a:rPr lang="it-IT" dirty="0">
                <a:solidFill>
                  <a:srgbClr val="FF0000"/>
                </a:solidFill>
                <a:latin typeface="Calibri" panose="020F0502020204030204" pitchFamily="34" charset="0"/>
                <a:ea typeface="Calibri" panose="020F0502020204030204" pitchFamily="34" charset="0"/>
              </a:rPr>
              <a:t>non è possibile svolgere lavoro straordinario né maturare alcun tipo di credito orario</a:t>
            </a:r>
            <a:r>
              <a:rPr lang="it-IT" dirty="0">
                <a:latin typeface="Calibri" panose="020F0502020204030204" pitchFamily="34" charset="0"/>
                <a:ea typeface="Calibri" panose="020F0502020204030204" pitchFamily="34" charset="0"/>
              </a:rPr>
              <a:t>; sono invece compatibili - previa autorizzazione del relativo Responsabile di Struttura - le fruizioni dei permessi su base oraria previsti dalla contrattazione collettiva nazionale con cui il/la dipendente chiede di essere sollevato/a, in tutto o in parte, dall’obbligo di </a:t>
            </a:r>
            <a:r>
              <a:rPr lang="it-IT" dirty="0" err="1">
                <a:latin typeface="Calibri" panose="020F0502020204030204" pitchFamily="34" charset="0"/>
                <a:ea typeface="Calibri" panose="020F0502020204030204" pitchFamily="34" charset="0"/>
              </a:rPr>
              <a:t>contattabilità</a:t>
            </a:r>
            <a:r>
              <a:rPr lang="it-IT" dirty="0">
                <a:latin typeface="Calibri" panose="020F0502020204030204" pitchFamily="34" charset="0"/>
                <a:ea typeface="Calibri" panose="020F0502020204030204" pitchFamily="34" charset="0"/>
              </a:rPr>
              <a:t> nelle fasce orarie concordate</a:t>
            </a:r>
          </a:p>
          <a:p>
            <a:pPr algn="just"/>
            <a:endParaRPr lang="it-IT" dirty="0">
              <a:latin typeface="Calibri" panose="020F0502020204030204" pitchFamily="34" charset="0"/>
              <a:ea typeface="Calibri" panose="020F0502020204030204" pitchFamily="34" charset="0"/>
            </a:endParaRPr>
          </a:p>
          <a:p>
            <a:pPr algn="just"/>
            <a:r>
              <a:rPr lang="it-IT" dirty="0">
                <a:solidFill>
                  <a:srgbClr val="FF0000"/>
                </a:solidFill>
                <a:latin typeface="Calibri" panose="020F0502020204030204" pitchFamily="34" charset="0"/>
                <a:ea typeface="Calibri" panose="020F0502020204030204" pitchFamily="34" charset="0"/>
              </a:rPr>
              <a:t>Non sono riconosciute eventuali indennità </a:t>
            </a:r>
            <a:r>
              <a:rPr lang="it-IT" dirty="0">
                <a:latin typeface="Calibri" panose="020F0502020204030204" pitchFamily="34" charset="0"/>
                <a:ea typeface="Calibri" panose="020F0502020204030204" pitchFamily="34" charset="0"/>
              </a:rPr>
              <a:t>comunque connesse alla temporanea allocazione del/la Dipendente quali a titolo puramente esemplificativo e non esaustivo: indennità di missione, indennità di trasferta, reperibilità comunque denominata</a:t>
            </a:r>
          </a:p>
          <a:p>
            <a:pPr algn="just"/>
            <a:endParaRPr lang="it-IT" dirty="0">
              <a:latin typeface="Calibri" panose="020F0502020204030204" pitchFamily="34" charset="0"/>
              <a:ea typeface="Calibri" panose="020F0502020204030204" pitchFamily="34" charset="0"/>
            </a:endParaRPr>
          </a:p>
          <a:p>
            <a:r>
              <a:rPr lang="it-IT" sz="1800" dirty="0">
                <a:effectLst/>
                <a:latin typeface="Calibri" panose="020F0502020204030204" pitchFamily="34" charset="0"/>
                <a:ea typeface="Calibri" panose="020F0502020204030204" pitchFamily="34" charset="0"/>
              </a:rPr>
              <a:t>Per quanto riguarda i </a:t>
            </a:r>
            <a:r>
              <a:rPr lang="it-IT" sz="1800" dirty="0">
                <a:solidFill>
                  <a:srgbClr val="FF0000"/>
                </a:solidFill>
                <a:effectLst/>
                <a:latin typeface="Calibri" panose="020F0502020204030204" pitchFamily="34" charset="0"/>
                <a:ea typeface="Calibri" panose="020F0502020204030204" pitchFamily="34" charset="0"/>
              </a:rPr>
              <a:t>fringe benefits </a:t>
            </a:r>
            <a:r>
              <a:rPr lang="it-IT" sz="1800" dirty="0">
                <a:effectLst/>
                <a:latin typeface="Calibri" panose="020F0502020204030204" pitchFamily="34" charset="0"/>
                <a:ea typeface="Calibri" panose="020F0502020204030204" pitchFamily="34" charset="0"/>
              </a:rPr>
              <a:t>legati al progetto di cui trattasi, si rinvia alle determinazioni in sede di contrattazione con le parti sociali</a:t>
            </a:r>
            <a:endParaRPr lang="it-IT" dirty="0"/>
          </a:p>
        </p:txBody>
      </p:sp>
      <p:sp>
        <p:nvSpPr>
          <p:cNvPr id="7" name="CasellaDiTesto 6">
            <a:extLst>
              <a:ext uri="{FF2B5EF4-FFF2-40B4-BE49-F238E27FC236}">
                <a16:creationId xmlns:a16="http://schemas.microsoft.com/office/drawing/2014/main" id="{1B288DCB-6773-45F0-94B9-03C9FBB7B0A8}"/>
              </a:ext>
            </a:extLst>
          </p:cNvPr>
          <p:cNvSpPr txBox="1"/>
          <p:nvPr/>
        </p:nvSpPr>
        <p:spPr>
          <a:xfrm>
            <a:off x="887709" y="4542735"/>
            <a:ext cx="9810206" cy="1477328"/>
          </a:xfrm>
          <a:prstGeom prst="rect">
            <a:avLst/>
          </a:prstGeom>
          <a:noFill/>
        </p:spPr>
        <p:txBody>
          <a:bodyPr wrap="square" rtlCol="0">
            <a:spAutoFit/>
          </a:bodyPr>
          <a:lstStyle/>
          <a:p>
            <a:pPr algn="just"/>
            <a:r>
              <a:rPr lang="it-IT" sz="1800" dirty="0">
                <a:effectLst/>
                <a:latin typeface="Calibri" panose="020F0502020204030204" pitchFamily="34" charset="0"/>
                <a:ea typeface="Calibri" panose="020F0502020204030204" pitchFamily="34" charset="0"/>
              </a:rPr>
              <a:t>Per effettuare la prestazione lavorativa in modalità agile, il/la Dipendente è autorizzata a </a:t>
            </a:r>
            <a:r>
              <a:rPr lang="it-IT" sz="1800" dirty="0">
                <a:solidFill>
                  <a:srgbClr val="FF0000"/>
                </a:solidFill>
                <a:effectLst/>
                <a:latin typeface="Calibri" panose="020F0502020204030204" pitchFamily="34" charset="0"/>
                <a:ea typeface="Calibri" panose="020F0502020204030204" pitchFamily="34" charset="0"/>
              </a:rPr>
              <a:t>servirsi di strumentazione propria</a:t>
            </a:r>
            <a:r>
              <a:rPr lang="it-IT" sz="1800" dirty="0">
                <a:effectLst/>
                <a:latin typeface="Calibri" panose="020F0502020204030204" pitchFamily="34" charset="0"/>
                <a:ea typeface="Calibri" panose="020F0502020204030204" pitchFamily="34" charset="0"/>
              </a:rPr>
              <a:t> e dovrà rendere una </a:t>
            </a:r>
            <a:r>
              <a:rPr lang="it-IT" sz="1800" dirty="0">
                <a:solidFill>
                  <a:srgbClr val="FF0000"/>
                </a:solidFill>
                <a:effectLst/>
                <a:latin typeface="Calibri" panose="020F0502020204030204" pitchFamily="34" charset="0"/>
                <a:ea typeface="Calibri" panose="020F0502020204030204" pitchFamily="34" charset="0"/>
              </a:rPr>
              <a:t>dichiarazione sostitutiva di atto di notorietà </a:t>
            </a:r>
            <a:r>
              <a:rPr lang="it-IT" sz="1800" dirty="0">
                <a:effectLst/>
                <a:latin typeface="Calibri" panose="020F0502020204030204" pitchFamily="34" charset="0"/>
                <a:ea typeface="Calibri" panose="020F0502020204030204" pitchFamily="34" charset="0"/>
              </a:rPr>
              <a:t>ove dichiara di essere in possesso, nel luogo ove svolge la prestazione lavorativa in modalità agile, di apposita strumentazione informatica ovvero di PC, telefono e connessione internet e che il personal computer in proprio possesso rispetta tutte le misure minime di sicurezza riportate nell’apposito link di Ateneo</a:t>
            </a:r>
            <a:endParaRPr lang="it-IT" dirty="0"/>
          </a:p>
        </p:txBody>
      </p:sp>
    </p:spTree>
    <p:extLst>
      <p:ext uri="{BB962C8B-B14F-4D97-AF65-F5344CB8AC3E}">
        <p14:creationId xmlns:p14="http://schemas.microsoft.com/office/powerpoint/2010/main" val="265989628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1213</Words>
  <Application>Microsoft Office PowerPoint</Application>
  <PresentationFormat>Widescreen</PresentationFormat>
  <Paragraphs>50</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Calibri Light</vt:lpstr>
      <vt:lpstr>Tema di Office</vt:lpstr>
      <vt:lpstr>PROGETTO SPERIMENTALE  LAVORO AGILE ORDINARIO  Dal 14.01.2022 al 13.04.2022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PROGETTO SPERIMENTALE DI LAVORO AGILE ORDINARIO</dc:title>
  <dc:creator>Anna</dc:creator>
  <cp:lastModifiedBy>EMMA</cp:lastModifiedBy>
  <cp:revision>17</cp:revision>
  <cp:lastPrinted>2022-01-11T11:22:33Z</cp:lastPrinted>
  <dcterms:created xsi:type="dcterms:W3CDTF">2022-01-10T08:21:24Z</dcterms:created>
  <dcterms:modified xsi:type="dcterms:W3CDTF">2022-01-13T15:49:10Z</dcterms:modified>
</cp:coreProperties>
</file>